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9" r:id="rId3"/>
    <p:sldId id="262" r:id="rId4"/>
    <p:sldId id="260" r:id="rId5"/>
    <p:sldId id="290" r:id="rId6"/>
    <p:sldId id="257" r:id="rId7"/>
    <p:sldId id="259" r:id="rId8"/>
    <p:sldId id="258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91" r:id="rId18"/>
    <p:sldId id="270" r:id="rId19"/>
    <p:sldId id="261" r:id="rId20"/>
    <p:sldId id="272" r:id="rId21"/>
    <p:sldId id="273" r:id="rId22"/>
    <p:sldId id="274" r:id="rId23"/>
    <p:sldId id="275" r:id="rId24"/>
    <p:sldId id="276" r:id="rId25"/>
    <p:sldId id="277" r:id="rId26"/>
    <p:sldId id="293" r:id="rId27"/>
    <p:sldId id="280" r:id="rId28"/>
    <p:sldId id="282" r:id="rId29"/>
    <p:sldId id="281" r:id="rId30"/>
    <p:sldId id="278" r:id="rId31"/>
    <p:sldId id="284" r:id="rId32"/>
    <p:sldId id="286" r:id="rId33"/>
    <p:sldId id="292" r:id="rId34"/>
    <p:sldId id="294" r:id="rId35"/>
    <p:sldId id="30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6" r:id="rId44"/>
    <p:sldId id="307" r:id="rId45"/>
    <p:sldId id="308" r:id="rId46"/>
    <p:sldId id="310" r:id="rId47"/>
    <p:sldId id="312" r:id="rId48"/>
    <p:sldId id="311" r:id="rId49"/>
    <p:sldId id="313" r:id="rId50"/>
    <p:sldId id="314" r:id="rId51"/>
    <p:sldId id="315" r:id="rId52"/>
    <p:sldId id="316" r:id="rId53"/>
    <p:sldId id="317" r:id="rId54"/>
    <p:sldId id="318" r:id="rId55"/>
    <p:sldId id="320" r:id="rId56"/>
    <p:sldId id="321" r:id="rId57"/>
    <p:sldId id="322" r:id="rId58"/>
    <p:sldId id="323" r:id="rId59"/>
    <p:sldId id="326" r:id="rId60"/>
    <p:sldId id="327" r:id="rId61"/>
    <p:sldId id="328" r:id="rId62"/>
    <p:sldId id="329" r:id="rId63"/>
    <p:sldId id="330" r:id="rId64"/>
    <p:sldId id="288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4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F2F0-08D7-442E-965D-9C1D18FDA1D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69AD1-1840-4915-9A8D-7DC461D994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486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F2F0-08D7-442E-965D-9C1D18FDA1D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69AD1-1840-4915-9A8D-7DC461D994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951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F2F0-08D7-442E-965D-9C1D18FDA1D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69AD1-1840-4915-9A8D-7DC461D994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06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F2F0-08D7-442E-965D-9C1D18FDA1D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69AD1-1840-4915-9A8D-7DC461D994C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5814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F2F0-08D7-442E-965D-9C1D18FDA1D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69AD1-1840-4915-9A8D-7DC461D994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528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F2F0-08D7-442E-965D-9C1D18FDA1D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69AD1-1840-4915-9A8D-7DC461D994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314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F2F0-08D7-442E-965D-9C1D18FDA1D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69AD1-1840-4915-9A8D-7DC461D994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320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F2F0-08D7-442E-965D-9C1D18FDA1D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69AD1-1840-4915-9A8D-7DC461D994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130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F2F0-08D7-442E-965D-9C1D18FDA1D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69AD1-1840-4915-9A8D-7DC461D994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0581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69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F2F0-08D7-442E-965D-9C1D18FDA1D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69AD1-1840-4915-9A8D-7DC461D994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12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F2F0-08D7-442E-965D-9C1D18FDA1D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69AD1-1840-4915-9A8D-7DC461D994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145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F2F0-08D7-442E-965D-9C1D18FDA1D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69AD1-1840-4915-9A8D-7DC461D994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342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F2F0-08D7-442E-965D-9C1D18FDA1D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69AD1-1840-4915-9A8D-7DC461D994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549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F2F0-08D7-442E-965D-9C1D18FDA1D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69AD1-1840-4915-9A8D-7DC461D994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576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F2F0-08D7-442E-965D-9C1D18FDA1D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69AD1-1840-4915-9A8D-7DC461D994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07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F2F0-08D7-442E-965D-9C1D18FDA1D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69AD1-1840-4915-9A8D-7DC461D994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020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F2F0-08D7-442E-965D-9C1D18FDA1D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69AD1-1840-4915-9A8D-7DC461D994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373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3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D7BF2F0-08D7-442E-965D-9C1D18FDA1D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CA69AD1-1840-4915-9A8D-7DC461D994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0274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hslifestory.tistory.com/765" TargetMode="Externa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sourceforge.net/projects/xampp/files/XAMPP%20Windows/5.5.24/xampp-win32-5.5.24-0-VC11-installer.exe/download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dashboard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veloper.android.com/studio/?hl=ko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en.wikipedia.org/wiki/Android_Studio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D80CA72-31ED-42F9-B3C1-380D7E3B4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88" b="97152" l="10000" r="90000">
                        <a14:foregroundMark x1="35467" y1="22111" x2="35467" y2="22111"/>
                        <a14:foregroundMark x1="36000" y1="20101" x2="36000" y2="20101"/>
                        <a14:foregroundMark x1="32133" y1="8208" x2="32133" y2="8208"/>
                        <a14:foregroundMark x1="61200" y1="4355" x2="61200" y2="4355"/>
                        <a14:foregroundMark x1="38400" y1="26466" x2="38400" y2="26466"/>
                        <a14:foregroundMark x1="45600" y1="10050" x2="45600" y2="10050"/>
                        <a14:foregroundMark x1="26000" y1="94137" x2="26000" y2="94137"/>
                        <a14:foregroundMark x1="38133" y1="91792" x2="38133" y2="91792"/>
                        <a14:foregroundMark x1="38267" y1="95645" x2="38267" y2="95645"/>
                        <a14:foregroundMark x1="56400" y1="96482" x2="56400" y2="96482"/>
                        <a14:foregroundMark x1="39600" y1="96817" x2="39600" y2="96817"/>
                        <a14:foregroundMark x1="25333" y1="97152" x2="25333" y2="97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419" y="4515984"/>
            <a:ext cx="2942231" cy="23420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F2B1A9-F0A3-4CC7-BE92-DB1FAFF6F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516362" y="-722975"/>
            <a:ext cx="3709653" cy="38026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09535" y="873432"/>
            <a:ext cx="9144000" cy="4316741"/>
          </a:xfrm>
        </p:spPr>
        <p:txBody>
          <a:bodyPr>
            <a:normAutofit/>
          </a:bodyPr>
          <a:lstStyle/>
          <a:p>
            <a:r>
              <a:rPr lang="ko-KR" altLang="en-US" sz="7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안드로이드 스튜디오 </a:t>
            </a:r>
            <a:br>
              <a:rPr lang="en-US" altLang="ko-KR" sz="720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en-US" altLang="ko-KR" sz="7200">
                <a:solidFill>
                  <a:schemeClr val="bg1">
                    <a:lumMod val="50000"/>
                    <a:lumOff val="50000"/>
                  </a:schemeClr>
                </a:solidFill>
              </a:rPr>
              <a:t>(ver. 3.32)</a:t>
            </a:r>
            <a:br>
              <a:rPr lang="en-US" altLang="ko-KR" sz="7200" dirty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ko-KR" altLang="en-US" sz="7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설치 및 환경설정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BB53783-EDDF-45EE-8F04-C450BEE1AFD7}"/>
              </a:ext>
            </a:extLst>
          </p:cNvPr>
          <p:cNvSpPr txBox="1">
            <a:spLocks/>
          </p:cNvSpPr>
          <p:nvPr/>
        </p:nvSpPr>
        <p:spPr>
          <a:xfrm>
            <a:off x="-220847" y="6100405"/>
            <a:ext cx="4173622" cy="7206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7200"/>
              <a:t>나머지조</a:t>
            </a:r>
            <a:endParaRPr lang="en-US" altLang="ko-KR" sz="7200"/>
          </a:p>
          <a:p>
            <a:r>
              <a:rPr lang="ko-KR" altLang="en-US" sz="7200"/>
              <a:t>빅데이터 </a:t>
            </a:r>
            <a:r>
              <a:rPr lang="en-US" altLang="ko-KR" sz="7200"/>
              <a:t>20145144 </a:t>
            </a:r>
            <a:r>
              <a:rPr lang="ko-KR" altLang="en-US" sz="7200"/>
              <a:t>유재혁</a:t>
            </a:r>
            <a:endParaRPr lang="en-US" altLang="ko-KR" sz="7200"/>
          </a:p>
          <a:p>
            <a:r>
              <a:rPr lang="ko-KR" altLang="en-US" sz="7200"/>
              <a:t>컨텐츠</a:t>
            </a:r>
            <a:r>
              <a:rPr lang="en-US" altLang="ko-KR" sz="7200"/>
              <a:t>IT 20145165 </a:t>
            </a:r>
            <a:r>
              <a:rPr lang="ko-KR" altLang="en-US" sz="7200"/>
              <a:t>정균모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55361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940" y="1194650"/>
            <a:ext cx="6392446" cy="4970479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설치 과정</a:t>
            </a:r>
          </a:p>
        </p:txBody>
      </p:sp>
      <p:sp>
        <p:nvSpPr>
          <p:cNvPr id="6" name="설명선 2 5"/>
          <p:cNvSpPr/>
          <p:nvPr/>
        </p:nvSpPr>
        <p:spPr>
          <a:xfrm rot="10800000">
            <a:off x="5109325" y="3306578"/>
            <a:ext cx="1734535" cy="464143"/>
          </a:xfrm>
          <a:prstGeom prst="borderCallout2">
            <a:avLst>
              <a:gd name="adj1" fmla="val 87171"/>
              <a:gd name="adj2" fmla="val -174"/>
              <a:gd name="adj3" fmla="val 89874"/>
              <a:gd name="adj4" fmla="val -4482"/>
              <a:gd name="adj5" fmla="val 142220"/>
              <a:gd name="adj6" fmla="val -14185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48386" y="2937245"/>
            <a:ext cx="336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>
                <a:solidFill>
                  <a:srgbClr val="FF0000"/>
                </a:solidFill>
              </a:rPr>
              <a:t>체크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설명선 2 7"/>
          <p:cNvSpPr/>
          <p:nvPr/>
        </p:nvSpPr>
        <p:spPr>
          <a:xfrm rot="10800000">
            <a:off x="7104490" y="5707137"/>
            <a:ext cx="1021416" cy="316591"/>
          </a:xfrm>
          <a:prstGeom prst="borderCallout2">
            <a:avLst>
              <a:gd name="adj1" fmla="val 87171"/>
              <a:gd name="adj2" fmla="val -174"/>
              <a:gd name="adj3" fmla="val 89874"/>
              <a:gd name="adj4" fmla="val -4482"/>
              <a:gd name="adj5" fmla="val 333595"/>
              <a:gd name="adj6" fmla="val -11226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386372" y="4561810"/>
            <a:ext cx="172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en-US" altLang="ko-KR" dirty="0">
                <a:solidFill>
                  <a:srgbClr val="FF0000"/>
                </a:solidFill>
              </a:rPr>
              <a:t>NEXT </a:t>
            </a:r>
            <a:r>
              <a:rPr lang="ko-KR" altLang="en-US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6845119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274" y="818097"/>
            <a:ext cx="7258905" cy="5644199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설치 과정</a:t>
            </a:r>
          </a:p>
        </p:txBody>
      </p:sp>
      <p:sp>
        <p:nvSpPr>
          <p:cNvPr id="6" name="설명선 2 5"/>
          <p:cNvSpPr/>
          <p:nvPr/>
        </p:nvSpPr>
        <p:spPr>
          <a:xfrm rot="10800000">
            <a:off x="2993945" y="3017091"/>
            <a:ext cx="5323608" cy="364457"/>
          </a:xfrm>
          <a:prstGeom prst="borderCallout2">
            <a:avLst>
              <a:gd name="adj1" fmla="val 87171"/>
              <a:gd name="adj2" fmla="val -174"/>
              <a:gd name="adj3" fmla="val 89874"/>
              <a:gd name="adj4" fmla="val -4482"/>
              <a:gd name="adj5" fmla="val 73372"/>
              <a:gd name="adj6" fmla="val -2626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설명선 2 7"/>
          <p:cNvSpPr/>
          <p:nvPr/>
        </p:nvSpPr>
        <p:spPr>
          <a:xfrm rot="10800000">
            <a:off x="7152737" y="5890634"/>
            <a:ext cx="1164816" cy="444178"/>
          </a:xfrm>
          <a:prstGeom prst="borderCallout2">
            <a:avLst>
              <a:gd name="adj1" fmla="val 87171"/>
              <a:gd name="adj2" fmla="val -174"/>
              <a:gd name="adj3" fmla="val 89874"/>
              <a:gd name="adj4" fmla="val -4482"/>
              <a:gd name="adj5" fmla="val 119385"/>
              <a:gd name="adj6" fmla="val -12366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750726" y="5521302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en-US" altLang="ko-KR" b="1" dirty="0">
                <a:solidFill>
                  <a:srgbClr val="FF0000"/>
                </a:solidFill>
              </a:rPr>
              <a:t>NEXT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00180" y="2963887"/>
            <a:ext cx="336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b="1" dirty="0">
                <a:solidFill>
                  <a:srgbClr val="FF0000"/>
                </a:solidFill>
              </a:rPr>
              <a:t>설치 위치 확인하고</a:t>
            </a:r>
          </a:p>
        </p:txBody>
      </p:sp>
    </p:spTree>
    <p:extLst>
      <p:ext uri="{BB962C8B-B14F-4D97-AF65-F5344CB8AC3E}">
        <p14:creationId xmlns:p14="http://schemas.microsoft.com/office/powerpoint/2010/main" val="543900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40" y="961016"/>
            <a:ext cx="7129372" cy="5543479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설치 과정</a:t>
            </a:r>
          </a:p>
        </p:txBody>
      </p:sp>
      <p:sp>
        <p:nvSpPr>
          <p:cNvPr id="6" name="설명선 2 5"/>
          <p:cNvSpPr/>
          <p:nvPr/>
        </p:nvSpPr>
        <p:spPr>
          <a:xfrm rot="10800000">
            <a:off x="7107806" y="5972961"/>
            <a:ext cx="1131219" cy="371278"/>
          </a:xfrm>
          <a:prstGeom prst="borderCallout2">
            <a:avLst>
              <a:gd name="adj1" fmla="val 87171"/>
              <a:gd name="adj2" fmla="val -174"/>
              <a:gd name="adj3" fmla="val 89874"/>
              <a:gd name="adj4" fmla="val -4482"/>
              <a:gd name="adj5" fmla="val 271095"/>
              <a:gd name="adj6" fmla="val -11533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605912" y="5125376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b="1" dirty="0">
                <a:solidFill>
                  <a:srgbClr val="FF0000"/>
                </a:solidFill>
              </a:rPr>
              <a:t>Install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616244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설치 과정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308" y="1024969"/>
            <a:ext cx="7045898" cy="5478574"/>
          </a:xfrm>
          <a:prstGeom prst="rect">
            <a:avLst/>
          </a:prstGeom>
        </p:spPr>
      </p:pic>
      <p:sp>
        <p:nvSpPr>
          <p:cNvPr id="9" name="설명선 2 8"/>
          <p:cNvSpPr/>
          <p:nvPr/>
        </p:nvSpPr>
        <p:spPr>
          <a:xfrm rot="10800000">
            <a:off x="7107808" y="6004873"/>
            <a:ext cx="1131219" cy="329939"/>
          </a:xfrm>
          <a:prstGeom prst="borderCallout2">
            <a:avLst>
              <a:gd name="adj1" fmla="val 87171"/>
              <a:gd name="adj2" fmla="val -174"/>
              <a:gd name="adj3" fmla="val 89874"/>
              <a:gd name="adj4" fmla="val -4482"/>
              <a:gd name="adj5" fmla="val 271095"/>
              <a:gd name="adj6" fmla="val -11533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568206" y="5115949"/>
            <a:ext cx="1561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b="1" dirty="0">
                <a:solidFill>
                  <a:srgbClr val="FF0000"/>
                </a:solidFill>
              </a:rPr>
              <a:t>Next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361546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747" y="867103"/>
            <a:ext cx="7225007" cy="561784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설치 과정</a:t>
            </a:r>
          </a:p>
        </p:txBody>
      </p:sp>
      <p:sp>
        <p:nvSpPr>
          <p:cNvPr id="6" name="설명선 2 5"/>
          <p:cNvSpPr/>
          <p:nvPr/>
        </p:nvSpPr>
        <p:spPr>
          <a:xfrm rot="10800000">
            <a:off x="7173794" y="5948312"/>
            <a:ext cx="1112366" cy="405353"/>
          </a:xfrm>
          <a:prstGeom prst="borderCallout2">
            <a:avLst>
              <a:gd name="adj1" fmla="val 87171"/>
              <a:gd name="adj2" fmla="val -174"/>
              <a:gd name="adj3" fmla="val 89874"/>
              <a:gd name="adj4" fmla="val -4482"/>
              <a:gd name="adj5" fmla="val 209103"/>
              <a:gd name="adj6" fmla="val -11965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690754" y="5181937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b="1" dirty="0">
                <a:solidFill>
                  <a:srgbClr val="FF0000"/>
                </a:solidFill>
              </a:rPr>
              <a:t>Finish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435024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685" y="1613702"/>
            <a:ext cx="6768009" cy="2958298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r>
              <a:rPr lang="ko-KR" altLang="en-US" sz="3600" dirty="0" err="1"/>
              <a:t>이런게</a:t>
            </a:r>
            <a:r>
              <a:rPr lang="ko-KR" altLang="en-US" sz="3600" dirty="0"/>
              <a:t> 뜨시면</a:t>
            </a:r>
          </a:p>
        </p:txBody>
      </p:sp>
      <p:sp>
        <p:nvSpPr>
          <p:cNvPr id="6" name="설명선 2 5"/>
          <p:cNvSpPr/>
          <p:nvPr/>
        </p:nvSpPr>
        <p:spPr>
          <a:xfrm>
            <a:off x="2432115" y="3659480"/>
            <a:ext cx="2177591" cy="412898"/>
          </a:xfrm>
          <a:prstGeom prst="borderCallout2">
            <a:avLst>
              <a:gd name="adj1" fmla="val 87171"/>
              <a:gd name="adj2" fmla="val -174"/>
              <a:gd name="adj3" fmla="val 112705"/>
              <a:gd name="adj4" fmla="val -25694"/>
              <a:gd name="adj5" fmla="val 259331"/>
              <a:gd name="adj6" fmla="val -3394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1241" y="4949267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b="1" dirty="0">
                <a:solidFill>
                  <a:srgbClr val="FF0000"/>
                </a:solidFill>
              </a:rPr>
              <a:t>체크</a:t>
            </a:r>
          </a:p>
        </p:txBody>
      </p:sp>
      <p:sp>
        <p:nvSpPr>
          <p:cNvPr id="7" name="설명선 2 6"/>
          <p:cNvSpPr/>
          <p:nvPr/>
        </p:nvSpPr>
        <p:spPr>
          <a:xfrm rot="10800000">
            <a:off x="7715234" y="4028812"/>
            <a:ext cx="1211950" cy="444178"/>
          </a:xfrm>
          <a:prstGeom prst="borderCallout2">
            <a:avLst>
              <a:gd name="adj1" fmla="val 87171"/>
              <a:gd name="adj2" fmla="val -174"/>
              <a:gd name="adj3" fmla="val 89874"/>
              <a:gd name="adj4" fmla="val -4482"/>
              <a:gd name="adj5" fmla="val 123629"/>
              <a:gd name="adj6" fmla="val -8710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030118" y="3642506"/>
            <a:ext cx="1703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en-US" altLang="ko-KR" b="1" dirty="0">
                <a:solidFill>
                  <a:srgbClr val="FF0000"/>
                </a:solidFill>
              </a:rPr>
              <a:t>NEXT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653753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24" y="1685532"/>
            <a:ext cx="8157243" cy="2386846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r>
              <a:rPr lang="ko-KR" altLang="en-US" sz="3600" dirty="0" err="1"/>
              <a:t>이런게</a:t>
            </a:r>
            <a:r>
              <a:rPr lang="ko-KR" altLang="en-US" sz="3600" dirty="0"/>
              <a:t> 뜨시면</a:t>
            </a:r>
          </a:p>
        </p:txBody>
      </p:sp>
      <p:sp>
        <p:nvSpPr>
          <p:cNvPr id="6" name="설명선 2 5"/>
          <p:cNvSpPr/>
          <p:nvPr/>
        </p:nvSpPr>
        <p:spPr>
          <a:xfrm rot="10800000">
            <a:off x="8022210" y="3574639"/>
            <a:ext cx="1725105" cy="412898"/>
          </a:xfrm>
          <a:prstGeom prst="borderCallout2">
            <a:avLst>
              <a:gd name="adj1" fmla="val 87171"/>
              <a:gd name="adj2" fmla="val -174"/>
              <a:gd name="adj3" fmla="val 87591"/>
              <a:gd name="adj4" fmla="val -23508"/>
              <a:gd name="adj5" fmla="val -151624"/>
              <a:gd name="adj6" fmla="val -377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028618" y="4685316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556703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2327">
              <a:alpha val="6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6" name="组 5"/>
          <p:cNvGrpSpPr/>
          <p:nvPr/>
        </p:nvGrpSpPr>
        <p:grpSpPr>
          <a:xfrm>
            <a:off x="805485" y="1496534"/>
            <a:ext cx="5719910" cy="3375155"/>
            <a:chOff x="1520621" y="1277530"/>
            <a:chExt cx="4289930" cy="2531365"/>
          </a:xfrm>
        </p:grpSpPr>
        <p:sp>
          <p:nvSpPr>
            <p:cNvPr id="3" name="文本框 2"/>
            <p:cNvSpPr txBox="1"/>
            <p:nvPr/>
          </p:nvSpPr>
          <p:spPr>
            <a:xfrm>
              <a:off x="3046335" y="1751674"/>
              <a:ext cx="2764216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267" b="1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개발 환경 설정</a:t>
              </a:r>
              <a:endParaRPr kumimoji="1" lang="zh-CN" altLang="en-US" sz="4267" b="1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520621" y="1277530"/>
              <a:ext cx="1445348" cy="2531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kumimoji="1" lang="en-US" altLang="zh-CN" sz="26666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3</a:t>
              </a:r>
              <a:endParaRPr kumimoji="1" lang="zh-CN" altLang="en-US" sz="26666" dirty="0">
                <a:solidFill>
                  <a:schemeClr val="bg2">
                    <a:lumMod val="25000"/>
                    <a:lumOff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113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653" y="1606778"/>
            <a:ext cx="7735794" cy="3398855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r>
              <a:rPr lang="ko-KR" altLang="en-US" sz="3600"/>
              <a:t>개발 환경 설정</a:t>
            </a:r>
            <a:endParaRPr lang="ko-KR" altLang="en-US" sz="3600" dirty="0"/>
          </a:p>
        </p:txBody>
      </p:sp>
      <p:sp>
        <p:nvSpPr>
          <p:cNvPr id="6" name="설명선 2 5"/>
          <p:cNvSpPr/>
          <p:nvPr/>
        </p:nvSpPr>
        <p:spPr>
          <a:xfrm rot="10800000">
            <a:off x="5392132" y="4421170"/>
            <a:ext cx="2997724" cy="499621"/>
          </a:xfrm>
          <a:prstGeom prst="borderCallout2">
            <a:avLst>
              <a:gd name="adj1" fmla="val 87171"/>
              <a:gd name="adj2" fmla="val -174"/>
              <a:gd name="adj3" fmla="val 91188"/>
              <a:gd name="adj4" fmla="val -46213"/>
              <a:gd name="adj5" fmla="val 67594"/>
              <a:gd name="adj6" fmla="val -4921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896447" y="4421170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421545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432" y="867103"/>
            <a:ext cx="7677444" cy="579227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r>
              <a:rPr lang="ko-KR" altLang="en-US" sz="3600"/>
              <a:t>개발 환경 설정</a:t>
            </a:r>
            <a:endParaRPr lang="ko-KR" altLang="en-US" sz="3600" dirty="0"/>
          </a:p>
        </p:txBody>
      </p:sp>
      <p:sp>
        <p:nvSpPr>
          <p:cNvPr id="7" name="설명선 2 6"/>
          <p:cNvSpPr/>
          <p:nvPr/>
        </p:nvSpPr>
        <p:spPr>
          <a:xfrm rot="10800000">
            <a:off x="7220932" y="6220362"/>
            <a:ext cx="867266" cy="321840"/>
          </a:xfrm>
          <a:prstGeom prst="borderCallout2">
            <a:avLst>
              <a:gd name="adj1" fmla="val 87171"/>
              <a:gd name="adj2" fmla="val -174"/>
              <a:gd name="adj3" fmla="val 91188"/>
              <a:gd name="adj4" fmla="val -46213"/>
              <a:gd name="adj5" fmla="val 140820"/>
              <a:gd name="adj6" fmla="val -18726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887020" y="5851030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b="1" dirty="0">
                <a:solidFill>
                  <a:srgbClr val="FF0000"/>
                </a:solidFill>
              </a:rPr>
              <a:t>Next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708408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772" y="17618"/>
            <a:ext cx="12192000" cy="6858000"/>
          </a:xfrm>
          <a:prstGeom prst="rect">
            <a:avLst/>
          </a:prstGeom>
          <a:solidFill>
            <a:srgbClr val="1E2327">
              <a:alpha val="6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733" dirty="0"/>
          </a:p>
        </p:txBody>
      </p:sp>
      <p:sp>
        <p:nvSpPr>
          <p:cNvPr id="7" name="矩形 6"/>
          <p:cNvSpPr/>
          <p:nvPr/>
        </p:nvSpPr>
        <p:spPr>
          <a:xfrm>
            <a:off x="6113772" y="0"/>
            <a:ext cx="60782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6" name="文本框 15"/>
          <p:cNvSpPr txBox="1"/>
          <p:nvPr/>
        </p:nvSpPr>
        <p:spPr>
          <a:xfrm>
            <a:off x="6274685" y="838889"/>
            <a:ext cx="1217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01</a:t>
            </a:r>
            <a:endParaRPr kumimoji="1" lang="zh-CN" altLang="en-US" sz="54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01960" y="1071806"/>
            <a:ext cx="4208238" cy="5908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ko-KR" altLang="en-US" sz="3200" b="1">
                <a:solidFill>
                  <a:schemeClr val="bg1">
                    <a:lumMod val="50000"/>
                    <a:lumOff val="50000"/>
                  </a:schemeClr>
                </a:solidFill>
              </a:rPr>
              <a:t>시스템 요구 사항</a:t>
            </a:r>
            <a:endParaRPr kumimoji="1" lang="zh-CN" altLang="en-US" sz="32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" name="直线连接符 17"/>
          <p:cNvCxnSpPr>
            <a:cxnSpLocks/>
          </p:cNvCxnSpPr>
          <p:nvPr/>
        </p:nvCxnSpPr>
        <p:spPr>
          <a:xfrm>
            <a:off x="7455279" y="1126145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601960" y="2259213"/>
            <a:ext cx="4208238" cy="5908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ko-KR" altLang="en-US" sz="3200" b="1">
                <a:solidFill>
                  <a:schemeClr val="bg1">
                    <a:lumMod val="50000"/>
                    <a:lumOff val="50000"/>
                  </a:schemeClr>
                </a:solidFill>
              </a:rPr>
              <a:t>설치 과정</a:t>
            </a:r>
            <a:endParaRPr kumimoji="1" lang="zh-CN" altLang="en-US" sz="32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274685" y="2026296"/>
            <a:ext cx="1217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02</a:t>
            </a:r>
            <a:endParaRPr kumimoji="1" lang="zh-CN" altLang="en-US" sz="54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22" name="直线连接符 21"/>
          <p:cNvCxnSpPr>
            <a:cxnSpLocks/>
          </p:cNvCxnSpPr>
          <p:nvPr/>
        </p:nvCxnSpPr>
        <p:spPr>
          <a:xfrm>
            <a:off x="7455279" y="2259704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601955" y="3446618"/>
            <a:ext cx="4334271" cy="5908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ko-KR" altLang="en-US" sz="3200" b="1">
                <a:solidFill>
                  <a:schemeClr val="bg1">
                    <a:lumMod val="50000"/>
                    <a:lumOff val="50000"/>
                  </a:schemeClr>
                </a:solidFill>
              </a:rPr>
              <a:t>개발 환경 설정</a:t>
            </a:r>
            <a:endParaRPr kumimoji="1" lang="zh-CN" altLang="en-US" sz="32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74685" y="3213703"/>
            <a:ext cx="1217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03</a:t>
            </a:r>
            <a:endParaRPr kumimoji="1" lang="zh-CN" altLang="en-US" sz="54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26" name="直线连接符 25"/>
          <p:cNvCxnSpPr>
            <a:cxnSpLocks/>
          </p:cNvCxnSpPr>
          <p:nvPr/>
        </p:nvCxnSpPr>
        <p:spPr>
          <a:xfrm>
            <a:off x="7455279" y="3447111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601957" y="4634025"/>
            <a:ext cx="4443559" cy="5908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ko-KR" altLang="en-US" sz="3200" b="1">
                <a:solidFill>
                  <a:schemeClr val="bg1">
                    <a:lumMod val="50000"/>
                    <a:lumOff val="50000"/>
                  </a:schemeClr>
                </a:solidFill>
              </a:rPr>
              <a:t>기본 구조</a:t>
            </a:r>
            <a:endParaRPr kumimoji="1" lang="zh-CN" altLang="en-US" sz="32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274685" y="4401109"/>
            <a:ext cx="1217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04</a:t>
            </a:r>
            <a:endParaRPr kumimoji="1" lang="zh-CN" altLang="en-US" sz="54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30" name="直线连接符 29"/>
          <p:cNvCxnSpPr>
            <a:cxnSpLocks/>
          </p:cNvCxnSpPr>
          <p:nvPr/>
        </p:nvCxnSpPr>
        <p:spPr>
          <a:xfrm>
            <a:off x="7455279" y="4634517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DDBA8B79-D312-4E4D-BD4B-FDE39E502776}"/>
              </a:ext>
            </a:extLst>
          </p:cNvPr>
          <p:cNvSpPr txBox="1">
            <a:spLocks/>
          </p:cNvSpPr>
          <p:nvPr/>
        </p:nvSpPr>
        <p:spPr>
          <a:xfrm>
            <a:off x="115504" y="134753"/>
            <a:ext cx="2021304" cy="107180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3600"/>
              <a:t> </a:t>
            </a:r>
            <a:r>
              <a:rPr lang="ko-KR" altLang="en-US" sz="6000"/>
              <a:t>목차</a:t>
            </a:r>
            <a:endParaRPr lang="ko-KR" altLang="en-US" sz="3600" dirty="0"/>
          </a:p>
        </p:txBody>
      </p:sp>
      <p:sp>
        <p:nvSpPr>
          <p:cNvPr id="32" name="文本框 27">
            <a:extLst>
              <a:ext uri="{FF2B5EF4-FFF2-40B4-BE49-F238E27FC236}">
                <a16:creationId xmlns:a16="http://schemas.microsoft.com/office/drawing/2014/main" id="{54846683-4D32-4DD4-AEE6-8F732912B813}"/>
              </a:ext>
            </a:extLst>
          </p:cNvPr>
          <p:cNvSpPr txBox="1"/>
          <p:nvPr/>
        </p:nvSpPr>
        <p:spPr>
          <a:xfrm>
            <a:off x="7601957" y="5727444"/>
            <a:ext cx="4443559" cy="5908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b="1">
                <a:solidFill>
                  <a:schemeClr val="bg1">
                    <a:lumMod val="50000"/>
                    <a:lumOff val="50000"/>
                  </a:schemeClr>
                </a:solidFill>
              </a:rPr>
              <a:t>mySQL</a:t>
            </a:r>
            <a:r>
              <a:rPr kumimoji="1" lang="ko-KR" altLang="en-US" sz="3200" b="1">
                <a:solidFill>
                  <a:schemeClr val="bg1">
                    <a:lumMod val="50000"/>
                    <a:lumOff val="50000"/>
                  </a:schemeClr>
                </a:solidFill>
              </a:rPr>
              <a:t>연동</a:t>
            </a:r>
            <a:endParaRPr kumimoji="1" lang="zh-CN" altLang="en-US" sz="32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文本框 28">
            <a:extLst>
              <a:ext uri="{FF2B5EF4-FFF2-40B4-BE49-F238E27FC236}">
                <a16:creationId xmlns:a16="http://schemas.microsoft.com/office/drawing/2014/main" id="{C6880092-F8F7-42A5-9EEA-5FEA99E8CC7B}"/>
              </a:ext>
            </a:extLst>
          </p:cNvPr>
          <p:cNvSpPr txBox="1"/>
          <p:nvPr/>
        </p:nvSpPr>
        <p:spPr>
          <a:xfrm>
            <a:off x="6274685" y="5494528"/>
            <a:ext cx="1217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>
                <a:solidFill>
                  <a:schemeClr val="bg2">
                    <a:lumMod val="25000"/>
                    <a:lumOff val="75000"/>
                  </a:schemeClr>
                </a:solidFill>
              </a:rPr>
              <a:t>05</a:t>
            </a:r>
            <a:endParaRPr kumimoji="1" lang="zh-CN" altLang="en-US" sz="54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34" name="直线连接符 29">
            <a:extLst>
              <a:ext uri="{FF2B5EF4-FFF2-40B4-BE49-F238E27FC236}">
                <a16:creationId xmlns:a16="http://schemas.microsoft.com/office/drawing/2014/main" id="{026B6B12-997A-4B01-9A67-34B0FCE3916A}"/>
              </a:ext>
            </a:extLst>
          </p:cNvPr>
          <p:cNvCxnSpPr>
            <a:cxnSpLocks/>
          </p:cNvCxnSpPr>
          <p:nvPr/>
        </p:nvCxnSpPr>
        <p:spPr>
          <a:xfrm>
            <a:off x="7455279" y="5727936"/>
            <a:ext cx="0" cy="641176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74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468" y="867103"/>
            <a:ext cx="7486650" cy="5648325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r>
              <a:rPr lang="ko-KR" altLang="en-US" sz="3600"/>
              <a:t>개발 환경 설정</a:t>
            </a:r>
            <a:endParaRPr lang="ko-KR" altLang="en-US" sz="3600" dirty="0"/>
          </a:p>
        </p:txBody>
      </p:sp>
      <p:sp>
        <p:nvSpPr>
          <p:cNvPr id="7" name="설명선 2 6"/>
          <p:cNvSpPr/>
          <p:nvPr/>
        </p:nvSpPr>
        <p:spPr>
          <a:xfrm rot="10800000">
            <a:off x="7022969" y="6059442"/>
            <a:ext cx="801278" cy="360212"/>
          </a:xfrm>
          <a:prstGeom prst="borderCallout2">
            <a:avLst>
              <a:gd name="adj1" fmla="val 87171"/>
              <a:gd name="adj2" fmla="val -174"/>
              <a:gd name="adj3" fmla="val 91188"/>
              <a:gd name="adj4" fmla="val -46213"/>
              <a:gd name="adj5" fmla="val 112033"/>
              <a:gd name="adj6" fmla="val -24373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1422" y="3137267"/>
            <a:ext cx="2002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b="1" dirty="0">
                <a:solidFill>
                  <a:srgbClr val="FF0000"/>
                </a:solidFill>
              </a:rPr>
              <a:t>Standard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9" name="설명선 2 8"/>
          <p:cNvSpPr/>
          <p:nvPr/>
        </p:nvSpPr>
        <p:spPr>
          <a:xfrm>
            <a:off x="2320565" y="2735827"/>
            <a:ext cx="801278" cy="360212"/>
          </a:xfrm>
          <a:prstGeom prst="borderCallout2">
            <a:avLst>
              <a:gd name="adj1" fmla="val 87171"/>
              <a:gd name="adj2" fmla="val -174"/>
              <a:gd name="adj3" fmla="val 91188"/>
              <a:gd name="adj4" fmla="val -46213"/>
              <a:gd name="adj5" fmla="val 101565"/>
              <a:gd name="adj6" fmla="val -6726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813302" y="5690110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en-US" altLang="ko-KR" b="1" dirty="0">
                <a:solidFill>
                  <a:srgbClr val="FF0000"/>
                </a:solidFill>
              </a:rPr>
              <a:t>NEXT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619576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46" y="732957"/>
            <a:ext cx="7828274" cy="5906064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r>
              <a:rPr lang="ko-KR" altLang="en-US" sz="3600"/>
              <a:t>개발 환경 설정</a:t>
            </a:r>
            <a:endParaRPr lang="ko-KR" altLang="en-US" sz="3600" dirty="0"/>
          </a:p>
        </p:txBody>
      </p:sp>
      <p:sp>
        <p:nvSpPr>
          <p:cNvPr id="7" name="설명선 2 6"/>
          <p:cNvSpPr/>
          <p:nvPr/>
        </p:nvSpPr>
        <p:spPr>
          <a:xfrm rot="10800000">
            <a:off x="6523348" y="6220362"/>
            <a:ext cx="867266" cy="321840"/>
          </a:xfrm>
          <a:prstGeom prst="borderCallout2">
            <a:avLst>
              <a:gd name="adj1" fmla="val 87171"/>
              <a:gd name="adj2" fmla="val -174"/>
              <a:gd name="adj3" fmla="val 91188"/>
              <a:gd name="adj4" fmla="val -46213"/>
              <a:gd name="adj5" fmla="val 134962"/>
              <a:gd name="adj6" fmla="val -28291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887020" y="5851030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b="1" dirty="0">
                <a:solidFill>
                  <a:srgbClr val="FF0000"/>
                </a:solidFill>
              </a:rPr>
              <a:t>Next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693480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34" y="885929"/>
            <a:ext cx="7497185" cy="5656273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r>
              <a:rPr lang="ko-KR" altLang="en-US" sz="3600"/>
              <a:t>개발 환경 설정</a:t>
            </a:r>
            <a:endParaRPr lang="ko-KR" altLang="en-US" sz="3600" dirty="0"/>
          </a:p>
        </p:txBody>
      </p:sp>
      <p:sp>
        <p:nvSpPr>
          <p:cNvPr id="7" name="설명선 2 6"/>
          <p:cNvSpPr/>
          <p:nvPr/>
        </p:nvSpPr>
        <p:spPr>
          <a:xfrm rot="10800000">
            <a:off x="8711161" y="6107568"/>
            <a:ext cx="857839" cy="360212"/>
          </a:xfrm>
          <a:prstGeom prst="borderCallout2">
            <a:avLst>
              <a:gd name="adj1" fmla="val 87171"/>
              <a:gd name="adj2" fmla="val -174"/>
              <a:gd name="adj3" fmla="val 91188"/>
              <a:gd name="adj4" fmla="val -26433"/>
              <a:gd name="adj5" fmla="val 96331"/>
              <a:gd name="adj6" fmla="val -4330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25521" y="5899156"/>
            <a:ext cx="1624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b="1" dirty="0">
                <a:solidFill>
                  <a:srgbClr val="FF0000"/>
                </a:solidFill>
              </a:rPr>
              <a:t>Finish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7903602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54795F-D64C-4810-84FC-9CC3695B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269" y="1057275"/>
            <a:ext cx="8319279" cy="5318358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r>
              <a:rPr lang="ko-KR" altLang="en-US" sz="3600"/>
              <a:t>개발 환경 설정</a:t>
            </a:r>
            <a:endParaRPr lang="ko-KR" altLang="en-US" sz="3600" dirty="0"/>
          </a:p>
        </p:txBody>
      </p:sp>
      <p:sp>
        <p:nvSpPr>
          <p:cNvPr id="7" name="설명선 2 6"/>
          <p:cNvSpPr/>
          <p:nvPr/>
        </p:nvSpPr>
        <p:spPr>
          <a:xfrm rot="10800000">
            <a:off x="4650888" y="3599260"/>
            <a:ext cx="2999871" cy="360212"/>
          </a:xfrm>
          <a:prstGeom prst="borderCallout2">
            <a:avLst>
              <a:gd name="adj1" fmla="val 87171"/>
              <a:gd name="adj2" fmla="val -174"/>
              <a:gd name="adj3" fmla="val 91188"/>
              <a:gd name="adj4" fmla="val -26433"/>
              <a:gd name="adj5" fmla="val 10162"/>
              <a:gd name="adj6" fmla="val -3379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314835" y="3959472"/>
            <a:ext cx="19463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b="1">
                <a:solidFill>
                  <a:srgbClr val="FF0000"/>
                </a:solidFill>
              </a:rPr>
              <a:t>새 프로젝트를</a:t>
            </a:r>
            <a:endParaRPr lang="en-US" altLang="ko-KR" b="1">
              <a:solidFill>
                <a:srgbClr val="FF0000"/>
              </a:solidFill>
            </a:endParaRPr>
          </a:p>
          <a:p>
            <a:r>
              <a:rPr lang="en-US" altLang="ko-KR" b="1">
                <a:solidFill>
                  <a:srgbClr val="FF0000"/>
                </a:solidFill>
              </a:rPr>
              <a:t>     </a:t>
            </a:r>
            <a:r>
              <a:rPr lang="ko-KR" altLang="en-US" b="1">
                <a:solidFill>
                  <a:srgbClr val="FF0000"/>
                </a:solidFill>
              </a:rPr>
              <a:t> 만듭니다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990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99F893-9018-4825-BB74-29C5CCE3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496" y="811417"/>
            <a:ext cx="8068025" cy="5778209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r>
              <a:rPr lang="ko-KR" altLang="en-US" sz="3600"/>
              <a:t>개발 환경 설정</a:t>
            </a:r>
            <a:endParaRPr lang="ko-KR" altLang="en-US" sz="3600" dirty="0"/>
          </a:p>
        </p:txBody>
      </p:sp>
      <p:sp>
        <p:nvSpPr>
          <p:cNvPr id="7" name="설명선 2 6"/>
          <p:cNvSpPr/>
          <p:nvPr/>
        </p:nvSpPr>
        <p:spPr>
          <a:xfrm>
            <a:off x="2125802" y="1879134"/>
            <a:ext cx="1003291" cy="243281"/>
          </a:xfrm>
          <a:prstGeom prst="borderCallout2">
            <a:avLst>
              <a:gd name="adj1" fmla="val 87171"/>
              <a:gd name="adj2" fmla="val -174"/>
              <a:gd name="adj3" fmla="val 91188"/>
              <a:gd name="adj4" fmla="val -26433"/>
              <a:gd name="adj5" fmla="val 96331"/>
              <a:gd name="adj6" fmla="val -4330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F16276-A643-4987-9252-A4A5BB9EE849}"/>
              </a:ext>
            </a:extLst>
          </p:cNvPr>
          <p:cNvSpPr/>
          <p:nvPr/>
        </p:nvSpPr>
        <p:spPr>
          <a:xfrm>
            <a:off x="137653" y="2045939"/>
            <a:ext cx="1685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b="1">
                <a:solidFill>
                  <a:srgbClr val="FF0000"/>
                </a:solidFill>
              </a:rPr>
              <a:t>모바일기기</a:t>
            </a:r>
            <a:endParaRPr lang="en-US" altLang="ko-KR" b="1">
              <a:solidFill>
                <a:srgbClr val="FF0000"/>
              </a:solidFill>
            </a:endParaRPr>
          </a:p>
          <a:p>
            <a:r>
              <a:rPr lang="en-US" altLang="ko-KR" b="1">
                <a:solidFill>
                  <a:srgbClr val="FF0000"/>
                </a:solidFill>
              </a:rPr>
              <a:t>     </a:t>
            </a:r>
            <a:r>
              <a:rPr lang="ko-KR" altLang="en-US" b="1">
                <a:solidFill>
                  <a:srgbClr val="FF0000"/>
                </a:solidFill>
              </a:rPr>
              <a:t> 선택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설명선 2 6">
            <a:extLst>
              <a:ext uri="{FF2B5EF4-FFF2-40B4-BE49-F238E27FC236}">
                <a16:creationId xmlns:a16="http://schemas.microsoft.com/office/drawing/2014/main" id="{06455645-3D3D-40F0-8DF7-87EDCA25A77D}"/>
              </a:ext>
            </a:extLst>
          </p:cNvPr>
          <p:cNvSpPr/>
          <p:nvPr/>
        </p:nvSpPr>
        <p:spPr>
          <a:xfrm rot="10800000">
            <a:off x="5796792" y="2226360"/>
            <a:ext cx="1812022" cy="1926190"/>
          </a:xfrm>
          <a:prstGeom prst="borderCallout2">
            <a:avLst>
              <a:gd name="adj1" fmla="val 65830"/>
              <a:gd name="adj2" fmla="val -174"/>
              <a:gd name="adj3" fmla="val 65928"/>
              <a:gd name="adj4" fmla="val -34562"/>
              <a:gd name="adj5" fmla="val 60183"/>
              <a:gd name="adj6" fmla="val -13678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15F103-800D-4B99-AEA5-4442E83167F8}"/>
              </a:ext>
            </a:extLst>
          </p:cNvPr>
          <p:cNvSpPr/>
          <p:nvPr/>
        </p:nvSpPr>
        <p:spPr>
          <a:xfrm>
            <a:off x="10241335" y="2866289"/>
            <a:ext cx="2077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en-US" altLang="ko-KR" b="1">
                <a:solidFill>
                  <a:srgbClr val="FF0000"/>
                </a:solidFill>
              </a:rPr>
              <a:t>Empty Activity</a:t>
            </a:r>
          </a:p>
          <a:p>
            <a:r>
              <a:rPr lang="en-US" altLang="ko-KR" b="1">
                <a:solidFill>
                  <a:srgbClr val="FF0000"/>
                </a:solidFill>
              </a:rPr>
              <a:t>     </a:t>
            </a:r>
            <a:r>
              <a:rPr lang="ko-KR" altLang="en-US" b="1">
                <a:solidFill>
                  <a:srgbClr val="FF0000"/>
                </a:solidFill>
              </a:rPr>
              <a:t>선택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49F421-C4B2-4683-9302-AB092E55945E}"/>
              </a:ext>
            </a:extLst>
          </p:cNvPr>
          <p:cNvSpPr/>
          <p:nvPr/>
        </p:nvSpPr>
        <p:spPr>
          <a:xfrm>
            <a:off x="10241335" y="5963174"/>
            <a:ext cx="1475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en-US" altLang="ko-KR" b="1" dirty="0">
                <a:solidFill>
                  <a:srgbClr val="FF0000"/>
                </a:solidFill>
              </a:rPr>
              <a:t>Next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5" name="설명선 2 6">
            <a:extLst>
              <a:ext uri="{FF2B5EF4-FFF2-40B4-BE49-F238E27FC236}">
                <a16:creationId xmlns:a16="http://schemas.microsoft.com/office/drawing/2014/main" id="{71FC3695-CCE3-451F-B0F1-0835BC96C4CD}"/>
              </a:ext>
            </a:extLst>
          </p:cNvPr>
          <p:cNvSpPr/>
          <p:nvPr/>
        </p:nvSpPr>
        <p:spPr>
          <a:xfrm rot="10800000">
            <a:off x="7608814" y="6236897"/>
            <a:ext cx="724301" cy="293689"/>
          </a:xfrm>
          <a:prstGeom prst="borderCallout2">
            <a:avLst>
              <a:gd name="adj1" fmla="val 65830"/>
              <a:gd name="adj2" fmla="val -174"/>
              <a:gd name="adj3" fmla="val 65928"/>
              <a:gd name="adj4" fmla="val -34562"/>
              <a:gd name="adj5" fmla="val 118928"/>
              <a:gd name="adj6" fmla="val -24874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122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724537-3EE9-4261-903F-3CE63D1C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988" y="851440"/>
            <a:ext cx="7928740" cy="5616341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r>
              <a:rPr lang="ko-KR" altLang="en-US" sz="3600"/>
              <a:t>개발 환경 설정</a:t>
            </a:r>
            <a:endParaRPr lang="ko-KR" altLang="en-US" sz="3600" dirty="0"/>
          </a:p>
        </p:txBody>
      </p:sp>
      <p:sp>
        <p:nvSpPr>
          <p:cNvPr id="7" name="설명선 2 6"/>
          <p:cNvSpPr/>
          <p:nvPr/>
        </p:nvSpPr>
        <p:spPr>
          <a:xfrm rot="10800000">
            <a:off x="8825217" y="6107184"/>
            <a:ext cx="763398" cy="305097"/>
          </a:xfrm>
          <a:prstGeom prst="borderCallout2">
            <a:avLst>
              <a:gd name="adj1" fmla="val 87171"/>
              <a:gd name="adj2" fmla="val -174"/>
              <a:gd name="adj3" fmla="val 91188"/>
              <a:gd name="adj4" fmla="val -26433"/>
              <a:gd name="adj5" fmla="val 96331"/>
              <a:gd name="adj6" fmla="val -4330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25521" y="5899156"/>
            <a:ext cx="1624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en-US" altLang="ko-KR" b="1">
                <a:solidFill>
                  <a:srgbClr val="FF0000"/>
                </a:solidFill>
              </a:rPr>
              <a:t>Finish</a:t>
            </a:r>
            <a:r>
              <a:rPr lang="ko-KR" altLang="en-US" b="1">
                <a:solidFill>
                  <a:srgbClr val="FF0000"/>
                </a:solidFill>
              </a:rPr>
              <a:t>클릭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설명선 2 6">
            <a:extLst>
              <a:ext uri="{FF2B5EF4-FFF2-40B4-BE49-F238E27FC236}">
                <a16:creationId xmlns:a16="http://schemas.microsoft.com/office/drawing/2014/main" id="{E6CBC175-D3CA-4FC7-A7EF-D2A2E1F268EB}"/>
              </a:ext>
            </a:extLst>
          </p:cNvPr>
          <p:cNvSpPr/>
          <p:nvPr/>
        </p:nvSpPr>
        <p:spPr>
          <a:xfrm rot="10800000">
            <a:off x="4791510" y="1863752"/>
            <a:ext cx="1047228" cy="518720"/>
          </a:xfrm>
          <a:prstGeom prst="borderCallout2">
            <a:avLst>
              <a:gd name="adj1" fmla="val 87171"/>
              <a:gd name="adj2" fmla="val -174"/>
              <a:gd name="adj3" fmla="val 91188"/>
              <a:gd name="adj4" fmla="val -26433"/>
              <a:gd name="adj5" fmla="val 96331"/>
              <a:gd name="adj6" fmla="val -4330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229993-780A-421B-B743-41AB7AAA001E}"/>
              </a:ext>
            </a:extLst>
          </p:cNvPr>
          <p:cNvSpPr/>
          <p:nvPr/>
        </p:nvSpPr>
        <p:spPr>
          <a:xfrm>
            <a:off x="6328042" y="1679086"/>
            <a:ext cx="245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b="1">
                <a:solidFill>
                  <a:srgbClr val="FF0000"/>
                </a:solidFill>
              </a:rPr>
              <a:t>프로젝트 이름 입력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설명선 2 6">
            <a:extLst>
              <a:ext uri="{FF2B5EF4-FFF2-40B4-BE49-F238E27FC236}">
                <a16:creationId xmlns:a16="http://schemas.microsoft.com/office/drawing/2014/main" id="{529DFAB8-9E4B-496C-BC23-D19EC861D3E3}"/>
              </a:ext>
            </a:extLst>
          </p:cNvPr>
          <p:cNvSpPr/>
          <p:nvPr/>
        </p:nvSpPr>
        <p:spPr>
          <a:xfrm rot="10800000">
            <a:off x="4847383" y="4562002"/>
            <a:ext cx="1582725" cy="518721"/>
          </a:xfrm>
          <a:prstGeom prst="borderCallout2">
            <a:avLst>
              <a:gd name="adj1" fmla="val 87171"/>
              <a:gd name="adj2" fmla="val -174"/>
              <a:gd name="adj3" fmla="val 86337"/>
              <a:gd name="adj4" fmla="val -8941"/>
              <a:gd name="adj5" fmla="val 93096"/>
              <a:gd name="adj6" fmla="val -2422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7C3DE-25F0-4322-9659-0C8D12B08CE0}"/>
              </a:ext>
            </a:extLst>
          </p:cNvPr>
          <p:cNvSpPr/>
          <p:nvPr/>
        </p:nvSpPr>
        <p:spPr>
          <a:xfrm>
            <a:off x="6803471" y="4429791"/>
            <a:ext cx="2785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ko-KR" altLang="en-US" b="1">
                <a:solidFill>
                  <a:srgbClr val="FF0000"/>
                </a:solidFill>
              </a:rPr>
              <a:t>안드로이드 버전 선택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9495FA-23BB-4C49-BC32-83B902685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83" t="70075" r="8567" b="14511"/>
          <a:stretch/>
        </p:blipFill>
        <p:spPr>
          <a:xfrm>
            <a:off x="2621559" y="5103212"/>
            <a:ext cx="6585357" cy="94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15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2327">
              <a:alpha val="6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6" name="组 5"/>
          <p:cNvGrpSpPr/>
          <p:nvPr/>
        </p:nvGrpSpPr>
        <p:grpSpPr>
          <a:xfrm>
            <a:off x="805484" y="1496534"/>
            <a:ext cx="4506438" cy="3375155"/>
            <a:chOff x="1520621" y="1277530"/>
            <a:chExt cx="3379827" cy="2531365"/>
          </a:xfrm>
        </p:grpSpPr>
        <p:sp>
          <p:nvSpPr>
            <p:cNvPr id="3" name="文本框 2"/>
            <p:cNvSpPr txBox="1"/>
            <p:nvPr/>
          </p:nvSpPr>
          <p:spPr>
            <a:xfrm>
              <a:off x="3046335" y="1751674"/>
              <a:ext cx="1854113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267" b="1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기본 구조</a:t>
              </a:r>
              <a:endParaRPr kumimoji="1" lang="zh-CN" altLang="en-US" sz="4267" b="1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520621" y="1277530"/>
              <a:ext cx="1445347" cy="2531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kumimoji="1" lang="en-US" altLang="zh-CN" sz="26666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4</a:t>
              </a:r>
              <a:endParaRPr kumimoji="1" lang="zh-CN" altLang="en-US" sz="26666" dirty="0">
                <a:solidFill>
                  <a:schemeClr val="bg2">
                    <a:lumMod val="25000"/>
                    <a:lumOff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710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F71E0C-4BE8-4AF5-BA7B-7BB32E91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14" y="1561381"/>
            <a:ext cx="9509185" cy="5169618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r>
              <a:rPr lang="ko-KR" altLang="en-US" sz="3600"/>
              <a:t>기본 화면 구조</a:t>
            </a:r>
            <a:endParaRPr lang="ko-KR" altLang="en-US" sz="3600" dirty="0"/>
          </a:p>
        </p:txBody>
      </p:sp>
      <p:sp>
        <p:nvSpPr>
          <p:cNvPr id="8" name="직사각형 7"/>
          <p:cNvSpPr/>
          <p:nvPr/>
        </p:nvSpPr>
        <p:spPr>
          <a:xfrm>
            <a:off x="5164187" y="5236741"/>
            <a:ext cx="3134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빌드가 모두 초록색인 상태가 </a:t>
            </a:r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b="1">
                <a:solidFill>
                  <a:srgbClr val="FF0000"/>
                </a:solidFill>
              </a:rPr>
              <a:t>될 때 까지 기다려줍니다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설명선 2 6">
            <a:extLst>
              <a:ext uri="{FF2B5EF4-FFF2-40B4-BE49-F238E27FC236}">
                <a16:creationId xmlns:a16="http://schemas.microsoft.com/office/drawing/2014/main" id="{E6CBC175-D3CA-4FC7-A7EF-D2A2E1F268EB}"/>
              </a:ext>
            </a:extLst>
          </p:cNvPr>
          <p:cNvSpPr/>
          <p:nvPr/>
        </p:nvSpPr>
        <p:spPr>
          <a:xfrm>
            <a:off x="2682815" y="1932316"/>
            <a:ext cx="2613804" cy="2913629"/>
          </a:xfrm>
          <a:prstGeom prst="borderCallout2">
            <a:avLst>
              <a:gd name="adj1" fmla="val 48602"/>
              <a:gd name="adj2" fmla="val -174"/>
              <a:gd name="adj3" fmla="val 45880"/>
              <a:gd name="adj4" fmla="val -5848"/>
              <a:gd name="adj5" fmla="val -3579"/>
              <a:gd name="adj6" fmla="val -3557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설명선 2 6">
            <a:extLst>
              <a:ext uri="{FF2B5EF4-FFF2-40B4-BE49-F238E27FC236}">
                <a16:creationId xmlns:a16="http://schemas.microsoft.com/office/drawing/2014/main" id="{529DFAB8-9E4B-496C-BC23-D19EC861D3E3}"/>
              </a:ext>
            </a:extLst>
          </p:cNvPr>
          <p:cNvSpPr/>
          <p:nvPr/>
        </p:nvSpPr>
        <p:spPr>
          <a:xfrm>
            <a:off x="2682814" y="5030610"/>
            <a:ext cx="9221640" cy="1413321"/>
          </a:xfrm>
          <a:prstGeom prst="borderCallout2">
            <a:avLst>
              <a:gd name="adj1" fmla="val 87171"/>
              <a:gd name="adj2" fmla="val -174"/>
              <a:gd name="adj3" fmla="val 72595"/>
              <a:gd name="adj4" fmla="val -7059"/>
              <a:gd name="adj5" fmla="val 21792"/>
              <a:gd name="adj6" fmla="val -1151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7C3DE-25F0-4322-9659-0C8D12B08CE0}"/>
              </a:ext>
            </a:extLst>
          </p:cNvPr>
          <p:cNvSpPr/>
          <p:nvPr/>
        </p:nvSpPr>
        <p:spPr>
          <a:xfrm>
            <a:off x="4246172" y="4661279"/>
            <a:ext cx="2785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설명선 2 6">
            <a:extLst>
              <a:ext uri="{FF2B5EF4-FFF2-40B4-BE49-F238E27FC236}">
                <a16:creationId xmlns:a16="http://schemas.microsoft.com/office/drawing/2014/main" id="{4B90C86B-C305-417A-99F4-026B1126965C}"/>
              </a:ext>
            </a:extLst>
          </p:cNvPr>
          <p:cNvSpPr/>
          <p:nvPr/>
        </p:nvSpPr>
        <p:spPr>
          <a:xfrm rot="5400000">
            <a:off x="7178226" y="119718"/>
            <a:ext cx="2913629" cy="6538824"/>
          </a:xfrm>
          <a:prstGeom prst="borderCallout2">
            <a:avLst>
              <a:gd name="adj1" fmla="val 87171"/>
              <a:gd name="adj2" fmla="val -174"/>
              <a:gd name="adj3" fmla="val 93628"/>
              <a:gd name="adj4" fmla="val -21412"/>
              <a:gd name="adj5" fmla="val 91900"/>
              <a:gd name="adj6" fmla="val -2479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223A87-99BD-41E7-BB1C-556834448683}"/>
              </a:ext>
            </a:extLst>
          </p:cNvPr>
          <p:cNvSpPr/>
          <p:nvPr/>
        </p:nvSpPr>
        <p:spPr>
          <a:xfrm>
            <a:off x="5841456" y="985919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ko-KR" altLang="en-US" b="1">
                <a:solidFill>
                  <a:srgbClr val="FF0000"/>
                </a:solidFill>
              </a:rPr>
              <a:t>코드 내용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1978E5-2029-4421-951D-D1CE3C5A07C1}"/>
              </a:ext>
            </a:extLst>
          </p:cNvPr>
          <p:cNvSpPr/>
          <p:nvPr/>
        </p:nvSpPr>
        <p:spPr>
          <a:xfrm>
            <a:off x="9380" y="4845945"/>
            <a:ext cx="2328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ko-KR" altLang="en-US" b="1">
                <a:solidFill>
                  <a:srgbClr val="FF0000"/>
                </a:solidFill>
              </a:rPr>
              <a:t>디버그</a:t>
            </a:r>
            <a:r>
              <a:rPr lang="en-US" altLang="ko-KR" b="1">
                <a:solidFill>
                  <a:srgbClr val="FF0000"/>
                </a:solidFill>
              </a:rPr>
              <a:t>, </a:t>
            </a:r>
            <a:r>
              <a:rPr lang="ko-KR" altLang="en-US" b="1">
                <a:solidFill>
                  <a:srgbClr val="FF0000"/>
                </a:solidFill>
              </a:rPr>
              <a:t>실행상태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CD780F-2881-40F6-9E56-12F2B50BDA17}"/>
              </a:ext>
            </a:extLst>
          </p:cNvPr>
          <p:cNvSpPr/>
          <p:nvPr/>
        </p:nvSpPr>
        <p:spPr>
          <a:xfrm>
            <a:off x="0" y="1377476"/>
            <a:ext cx="2041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b="1">
                <a:solidFill>
                  <a:srgbClr val="FF0000"/>
                </a:solidFill>
              </a:rPr>
              <a:t>프로젝트 구조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365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9A3B23A-B2ED-4413-A385-439865F744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67045" b="58419"/>
          <a:stretch/>
        </p:blipFill>
        <p:spPr>
          <a:xfrm>
            <a:off x="4966757" y="453006"/>
            <a:ext cx="7105001" cy="6082018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 fontScale="90000"/>
          </a:bodyPr>
          <a:lstStyle/>
          <a:p>
            <a:r>
              <a:rPr lang="ko-KR" altLang="en-US" sz="3600"/>
              <a:t>기본 디렉토리 구조</a:t>
            </a:r>
            <a:endParaRPr lang="ko-KR" altLang="en-US" sz="3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1978E5-2029-4421-951D-D1CE3C5A07C1}"/>
              </a:ext>
            </a:extLst>
          </p:cNvPr>
          <p:cNvSpPr/>
          <p:nvPr/>
        </p:nvSpPr>
        <p:spPr>
          <a:xfrm>
            <a:off x="729842" y="3429000"/>
            <a:ext cx="39931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en-US" altLang="ko-KR" b="1">
                <a:solidFill>
                  <a:srgbClr val="FF0000"/>
                </a:solidFill>
              </a:rPr>
              <a:t>Gradle Scripts</a:t>
            </a:r>
          </a:p>
          <a:p>
            <a:r>
              <a:rPr lang="en-US" altLang="ko-KR" b="1">
                <a:solidFill>
                  <a:srgbClr val="FF0000"/>
                </a:solidFill>
              </a:rPr>
              <a:t>       - </a:t>
            </a:r>
            <a:r>
              <a:rPr lang="ko-KR" altLang="en-US" b="1">
                <a:solidFill>
                  <a:srgbClr val="FF0000"/>
                </a:solidFill>
              </a:rPr>
              <a:t>어플리케이션을 </a:t>
            </a:r>
            <a:r>
              <a:rPr lang="en-US" altLang="ko-KR" b="1">
                <a:solidFill>
                  <a:srgbClr val="FF0000"/>
                </a:solidFill>
              </a:rPr>
              <a:t> </a:t>
            </a:r>
            <a:r>
              <a:rPr lang="ko-KR" altLang="en-US" b="1">
                <a:solidFill>
                  <a:srgbClr val="FF0000"/>
                </a:solidFill>
              </a:rPr>
              <a:t>빌드 하기 위한 </a:t>
            </a:r>
            <a:endParaRPr lang="en-US" altLang="ko-KR" b="1">
              <a:solidFill>
                <a:srgbClr val="FF0000"/>
              </a:solidFill>
            </a:endParaRPr>
          </a:p>
          <a:p>
            <a:r>
              <a:rPr lang="en-US" altLang="ko-KR" b="1">
                <a:solidFill>
                  <a:srgbClr val="FF0000"/>
                </a:solidFill>
              </a:rPr>
              <a:t>         </a:t>
            </a:r>
            <a:r>
              <a:rPr lang="ko-KR" altLang="en-US" b="1">
                <a:solidFill>
                  <a:srgbClr val="00B0F0"/>
                </a:solidFill>
              </a:rPr>
              <a:t>설정 옵션</a:t>
            </a:r>
            <a:r>
              <a:rPr lang="en-US" altLang="ko-KR" b="1">
                <a:solidFill>
                  <a:srgbClr val="FF0000"/>
                </a:solidFill>
              </a:rPr>
              <a:t>,</a:t>
            </a:r>
          </a:p>
          <a:p>
            <a:r>
              <a:rPr lang="en-US" altLang="ko-KR" b="1">
                <a:solidFill>
                  <a:srgbClr val="FF0000"/>
                </a:solidFill>
              </a:rPr>
              <a:t>         </a:t>
            </a:r>
            <a:r>
              <a:rPr lang="ko-KR" altLang="en-US" b="1">
                <a:solidFill>
                  <a:srgbClr val="00B0F0"/>
                </a:solidFill>
              </a:rPr>
              <a:t>라이브러리 정보 </a:t>
            </a:r>
            <a:endParaRPr lang="en-US" altLang="ko-KR" b="1">
              <a:solidFill>
                <a:srgbClr val="00B0F0"/>
              </a:solidFill>
            </a:endParaRPr>
          </a:p>
          <a:p>
            <a:r>
              <a:rPr lang="en-US" altLang="ko-KR" b="1">
                <a:solidFill>
                  <a:srgbClr val="FF0000"/>
                </a:solidFill>
              </a:rPr>
              <a:t>         </a:t>
            </a:r>
            <a:r>
              <a:rPr lang="ko-KR" altLang="en-US" b="1">
                <a:solidFill>
                  <a:srgbClr val="FF0000"/>
                </a:solidFill>
              </a:rPr>
              <a:t>등이 들어있음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CD780F-2881-40F6-9E56-12F2B50BDA17}"/>
              </a:ext>
            </a:extLst>
          </p:cNvPr>
          <p:cNvSpPr/>
          <p:nvPr/>
        </p:nvSpPr>
        <p:spPr>
          <a:xfrm>
            <a:off x="729842" y="1442636"/>
            <a:ext cx="33501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b="1">
                <a:solidFill>
                  <a:srgbClr val="FF0000"/>
                </a:solidFill>
              </a:rPr>
              <a:t>*app</a:t>
            </a:r>
          </a:p>
          <a:p>
            <a:r>
              <a:rPr lang="en-US" altLang="ko-KR" b="1">
                <a:solidFill>
                  <a:srgbClr val="FF0000"/>
                </a:solidFill>
              </a:rPr>
              <a:t>      - </a:t>
            </a:r>
            <a:r>
              <a:rPr lang="ko-KR" altLang="en-US" b="1">
                <a:solidFill>
                  <a:srgbClr val="00B0F0"/>
                </a:solidFill>
              </a:rPr>
              <a:t>실제 코딩해야 될 </a:t>
            </a:r>
            <a:endParaRPr lang="en-US" altLang="ko-KR" b="1">
              <a:solidFill>
                <a:srgbClr val="00B0F0"/>
              </a:solidFill>
            </a:endParaRPr>
          </a:p>
          <a:p>
            <a:r>
              <a:rPr lang="en-US" altLang="ko-KR" b="1">
                <a:solidFill>
                  <a:srgbClr val="00B0F0"/>
                </a:solidFill>
              </a:rPr>
              <a:t>        </a:t>
            </a:r>
            <a:r>
              <a:rPr lang="ko-KR" altLang="en-US" b="1">
                <a:solidFill>
                  <a:srgbClr val="00B0F0"/>
                </a:solidFill>
              </a:rPr>
              <a:t>파일</a:t>
            </a:r>
            <a:r>
              <a:rPr lang="ko-KR" altLang="en-US" b="1">
                <a:solidFill>
                  <a:srgbClr val="FF0000"/>
                </a:solidFill>
              </a:rPr>
              <a:t>들이 들어있음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설명선 2 6">
            <a:extLst>
              <a:ext uri="{FF2B5EF4-FFF2-40B4-BE49-F238E27FC236}">
                <a16:creationId xmlns:a16="http://schemas.microsoft.com/office/drawing/2014/main" id="{25A6130D-9FCE-49C9-BA8D-B6C85C7357A6}"/>
              </a:ext>
            </a:extLst>
          </p:cNvPr>
          <p:cNvSpPr/>
          <p:nvPr/>
        </p:nvSpPr>
        <p:spPr>
          <a:xfrm>
            <a:off x="5201174" y="1904301"/>
            <a:ext cx="894826" cy="268448"/>
          </a:xfrm>
          <a:prstGeom prst="borderCallout2">
            <a:avLst>
              <a:gd name="adj1" fmla="val 48602"/>
              <a:gd name="adj2" fmla="val -174"/>
              <a:gd name="adj3" fmla="val 45880"/>
              <a:gd name="adj4" fmla="val -5848"/>
              <a:gd name="adj5" fmla="val 43296"/>
              <a:gd name="adj6" fmla="val -20338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설명선 2 6">
            <a:extLst>
              <a:ext uri="{FF2B5EF4-FFF2-40B4-BE49-F238E27FC236}">
                <a16:creationId xmlns:a16="http://schemas.microsoft.com/office/drawing/2014/main" id="{1BF3A511-A157-4B63-A8DF-847A37D0F837}"/>
              </a:ext>
            </a:extLst>
          </p:cNvPr>
          <p:cNvSpPr/>
          <p:nvPr/>
        </p:nvSpPr>
        <p:spPr>
          <a:xfrm>
            <a:off x="5201174" y="2172749"/>
            <a:ext cx="1333850" cy="268448"/>
          </a:xfrm>
          <a:prstGeom prst="borderCallout2">
            <a:avLst>
              <a:gd name="adj1" fmla="val 48602"/>
              <a:gd name="adj2" fmla="val -174"/>
              <a:gd name="adj3" fmla="val 45880"/>
              <a:gd name="adj4" fmla="val -5848"/>
              <a:gd name="adj5" fmla="val 424091"/>
              <a:gd name="adj6" fmla="val -9073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809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6C3ADD-B28F-462F-96DD-5D8F047CE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91" b="51118"/>
          <a:stretch/>
        </p:blipFill>
        <p:spPr>
          <a:xfrm>
            <a:off x="4908815" y="343950"/>
            <a:ext cx="7200685" cy="6434355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 App</a:t>
            </a:r>
            <a:endParaRPr lang="ko-KR" altLang="en-US" sz="3600" dirty="0"/>
          </a:p>
        </p:txBody>
      </p:sp>
      <p:sp>
        <p:nvSpPr>
          <p:cNvPr id="11" name="설명선 2 6">
            <a:extLst>
              <a:ext uri="{FF2B5EF4-FFF2-40B4-BE49-F238E27FC236}">
                <a16:creationId xmlns:a16="http://schemas.microsoft.com/office/drawing/2014/main" id="{E6CBC175-D3CA-4FC7-A7EF-D2A2E1F268EB}"/>
              </a:ext>
            </a:extLst>
          </p:cNvPr>
          <p:cNvSpPr/>
          <p:nvPr/>
        </p:nvSpPr>
        <p:spPr>
          <a:xfrm>
            <a:off x="5318620" y="1904302"/>
            <a:ext cx="1166070" cy="234892"/>
          </a:xfrm>
          <a:prstGeom prst="borderCallout2">
            <a:avLst>
              <a:gd name="adj1" fmla="val 48602"/>
              <a:gd name="adj2" fmla="val -174"/>
              <a:gd name="adj3" fmla="val 46710"/>
              <a:gd name="adj4" fmla="val -25872"/>
              <a:gd name="adj5" fmla="val -82936"/>
              <a:gd name="adj6" fmla="val -17976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229993-780A-421B-B743-41AB7AAA001E}"/>
              </a:ext>
            </a:extLst>
          </p:cNvPr>
          <p:cNvSpPr/>
          <p:nvPr/>
        </p:nvSpPr>
        <p:spPr>
          <a:xfrm>
            <a:off x="1357841" y="1157562"/>
            <a:ext cx="1995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기본구조 </a:t>
            </a:r>
            <a:r>
              <a:rPr lang="en-US" altLang="ko-KR" b="1">
                <a:solidFill>
                  <a:srgbClr val="FF0000"/>
                </a:solidFill>
              </a:rPr>
              <a:t>3</a:t>
            </a:r>
            <a:r>
              <a:rPr lang="ko-KR" altLang="en-US" b="1">
                <a:solidFill>
                  <a:srgbClr val="FF0000"/>
                </a:solidFill>
              </a:rPr>
              <a:t>가지</a:t>
            </a:r>
            <a:endParaRPr lang="en-US" altLang="ko-KR" b="1">
              <a:solidFill>
                <a:srgbClr val="FF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b="1">
                <a:solidFill>
                  <a:srgbClr val="FF0000"/>
                </a:solidFill>
              </a:rPr>
              <a:t>*manifests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b="1">
                <a:solidFill>
                  <a:srgbClr val="FF0000"/>
                </a:solidFill>
              </a:rPr>
              <a:t>*java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b="1">
                <a:solidFill>
                  <a:srgbClr val="FF0000"/>
                </a:solidFill>
              </a:rPr>
              <a:t>*res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7C3DE-25F0-4322-9659-0C8D12B08CE0}"/>
              </a:ext>
            </a:extLst>
          </p:cNvPr>
          <p:cNvSpPr/>
          <p:nvPr/>
        </p:nvSpPr>
        <p:spPr>
          <a:xfrm>
            <a:off x="4246172" y="4661279"/>
            <a:ext cx="2785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설명선 2 6">
            <a:extLst>
              <a:ext uri="{FF2B5EF4-FFF2-40B4-BE49-F238E27FC236}">
                <a16:creationId xmlns:a16="http://schemas.microsoft.com/office/drawing/2014/main" id="{F07DCD94-85B1-4B0E-81CE-AF5201F08209}"/>
              </a:ext>
            </a:extLst>
          </p:cNvPr>
          <p:cNvSpPr/>
          <p:nvPr/>
        </p:nvSpPr>
        <p:spPr>
          <a:xfrm>
            <a:off x="5318620" y="2186724"/>
            <a:ext cx="1166070" cy="234892"/>
          </a:xfrm>
          <a:prstGeom prst="borderCallout2">
            <a:avLst>
              <a:gd name="adj1" fmla="val 48602"/>
              <a:gd name="adj2" fmla="val -174"/>
              <a:gd name="adj3" fmla="val 46710"/>
              <a:gd name="adj4" fmla="val -25872"/>
              <a:gd name="adj5" fmla="val -97221"/>
              <a:gd name="adj6" fmla="val -17976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 2 6">
            <a:extLst>
              <a:ext uri="{FF2B5EF4-FFF2-40B4-BE49-F238E27FC236}">
                <a16:creationId xmlns:a16="http://schemas.microsoft.com/office/drawing/2014/main" id="{BDCAD167-EA8F-4603-96AE-6FFBDADEC0C5}"/>
              </a:ext>
            </a:extLst>
          </p:cNvPr>
          <p:cNvSpPr/>
          <p:nvPr/>
        </p:nvSpPr>
        <p:spPr>
          <a:xfrm>
            <a:off x="5318620" y="2698257"/>
            <a:ext cx="1166070" cy="234892"/>
          </a:xfrm>
          <a:prstGeom prst="borderCallout2">
            <a:avLst>
              <a:gd name="adj1" fmla="val 48602"/>
              <a:gd name="adj2" fmla="val -174"/>
              <a:gd name="adj3" fmla="val 46710"/>
              <a:gd name="adj4" fmla="val -25872"/>
              <a:gd name="adj5" fmla="val -165078"/>
              <a:gd name="adj6" fmla="val -17904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664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2327">
              <a:alpha val="6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6" name="组 5"/>
          <p:cNvGrpSpPr/>
          <p:nvPr/>
        </p:nvGrpSpPr>
        <p:grpSpPr>
          <a:xfrm>
            <a:off x="805485" y="1496534"/>
            <a:ext cx="6256917" cy="3375155"/>
            <a:chOff x="1520621" y="1277530"/>
            <a:chExt cx="4692685" cy="2531365"/>
          </a:xfrm>
        </p:grpSpPr>
        <p:sp>
          <p:nvSpPr>
            <p:cNvPr id="3" name="文本框 2"/>
            <p:cNvSpPr txBox="1"/>
            <p:nvPr/>
          </p:nvSpPr>
          <p:spPr>
            <a:xfrm>
              <a:off x="3046335" y="1751674"/>
              <a:ext cx="3166971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267" b="1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시스템 요구 사항</a:t>
              </a:r>
              <a:endParaRPr kumimoji="1" lang="zh-CN" altLang="en-US" sz="4267" b="1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520621" y="1277530"/>
              <a:ext cx="1445348" cy="2531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kumimoji="1" lang="en-US" altLang="zh-CN" sz="26666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1</a:t>
              </a:r>
              <a:endParaRPr kumimoji="1" lang="zh-CN" altLang="en-US" sz="26666" dirty="0">
                <a:solidFill>
                  <a:schemeClr val="bg2">
                    <a:lumMod val="25000"/>
                    <a:lumOff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601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3578F9E-126B-4B1A-B6F5-E7445A3E2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93" b="46411"/>
          <a:stretch/>
        </p:blipFill>
        <p:spPr>
          <a:xfrm>
            <a:off x="293615" y="845520"/>
            <a:ext cx="11727809" cy="4405754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 Manifests </a:t>
            </a:r>
            <a:r>
              <a:rPr lang="ko-KR" altLang="en-US" sz="3600"/>
              <a:t>파일</a:t>
            </a:r>
            <a:endParaRPr lang="ko-KR" altLang="en-US" sz="3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229993-780A-421B-B743-41AB7AAA001E}"/>
              </a:ext>
            </a:extLst>
          </p:cNvPr>
          <p:cNvSpPr/>
          <p:nvPr/>
        </p:nvSpPr>
        <p:spPr>
          <a:xfrm>
            <a:off x="6157519" y="5440263"/>
            <a:ext cx="41072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AndroidManifest.xml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b="1">
                <a:solidFill>
                  <a:srgbClr val="FF0000"/>
                </a:solidFill>
              </a:rPr>
              <a:t>안드로이드의 컨트롤 타워</a:t>
            </a:r>
            <a:endParaRPr lang="en-US" altLang="ko-KR" b="1">
              <a:solidFill>
                <a:srgbClr val="FF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b="1">
                <a:solidFill>
                  <a:srgbClr val="FF0000"/>
                </a:solidFill>
              </a:rPr>
              <a:t>어플리케이션을 구동하는데 필요한 </a:t>
            </a:r>
            <a:r>
              <a:rPr lang="ko-KR" altLang="en-US" b="1">
                <a:solidFill>
                  <a:srgbClr val="00B0F0"/>
                </a:solidFill>
              </a:rPr>
              <a:t>설정값</a:t>
            </a:r>
            <a:r>
              <a:rPr lang="ko-KR" altLang="en-US" b="1">
                <a:solidFill>
                  <a:srgbClr val="FF0000"/>
                </a:solidFill>
              </a:rPr>
              <a:t> 등을 관리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설명선 2 6">
            <a:extLst>
              <a:ext uri="{FF2B5EF4-FFF2-40B4-BE49-F238E27FC236}">
                <a16:creationId xmlns:a16="http://schemas.microsoft.com/office/drawing/2014/main" id="{529DFAB8-9E4B-496C-BC23-D19EC861D3E3}"/>
              </a:ext>
            </a:extLst>
          </p:cNvPr>
          <p:cNvSpPr/>
          <p:nvPr/>
        </p:nvSpPr>
        <p:spPr>
          <a:xfrm rot="16200000">
            <a:off x="6265842" y="312582"/>
            <a:ext cx="3612873" cy="5823185"/>
          </a:xfrm>
          <a:prstGeom prst="borderCallout2">
            <a:avLst>
              <a:gd name="adj1" fmla="val 8369"/>
              <a:gd name="adj2" fmla="val 58"/>
              <a:gd name="adj3" fmla="val 10993"/>
              <a:gd name="adj4" fmla="val -10102"/>
              <a:gd name="adj5" fmla="val 16409"/>
              <a:gd name="adj6" fmla="val -1298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7C3DE-25F0-4322-9659-0C8D12B08CE0}"/>
              </a:ext>
            </a:extLst>
          </p:cNvPr>
          <p:cNvSpPr/>
          <p:nvPr/>
        </p:nvSpPr>
        <p:spPr>
          <a:xfrm>
            <a:off x="4246172" y="4661279"/>
            <a:ext cx="2785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311C1F-D8A0-478C-9740-A20C59D522F9}"/>
              </a:ext>
            </a:extLst>
          </p:cNvPr>
          <p:cNvSpPr/>
          <p:nvPr/>
        </p:nvSpPr>
        <p:spPr>
          <a:xfrm>
            <a:off x="637563" y="1820411"/>
            <a:ext cx="1812022" cy="343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81438AB-7F0E-423D-BCAF-A4CBA5F2888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449585" y="1992386"/>
            <a:ext cx="2399252" cy="123178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388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966C4E-2727-46F4-9B0C-076B631AE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29" b="57336"/>
          <a:stretch/>
        </p:blipFill>
        <p:spPr>
          <a:xfrm>
            <a:off x="218114" y="917221"/>
            <a:ext cx="11811699" cy="4283954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 Java </a:t>
            </a:r>
            <a:r>
              <a:rPr lang="ko-KR" altLang="en-US" sz="3600"/>
              <a:t>패키지</a:t>
            </a:r>
            <a:endParaRPr lang="ko-KR" altLang="en-US" sz="3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229993-780A-421B-B743-41AB7AAA001E}"/>
              </a:ext>
            </a:extLst>
          </p:cNvPr>
          <p:cNvSpPr/>
          <p:nvPr/>
        </p:nvSpPr>
        <p:spPr>
          <a:xfrm>
            <a:off x="6384022" y="5479112"/>
            <a:ext cx="41072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MainActivity.java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b="1">
                <a:solidFill>
                  <a:srgbClr val="FF0000"/>
                </a:solidFill>
              </a:rPr>
              <a:t>자바 코드를 관리</a:t>
            </a:r>
            <a:endParaRPr lang="en-US" altLang="ko-KR" b="1">
              <a:solidFill>
                <a:srgbClr val="FF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b="1">
                <a:solidFill>
                  <a:srgbClr val="00B0F0"/>
                </a:solidFill>
              </a:rPr>
              <a:t>실제 프로그램 구현 </a:t>
            </a:r>
            <a:r>
              <a:rPr lang="ko-KR" altLang="en-US" b="1">
                <a:solidFill>
                  <a:srgbClr val="FF0000"/>
                </a:solidFill>
              </a:rPr>
              <a:t>부분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설명선 2 6">
            <a:extLst>
              <a:ext uri="{FF2B5EF4-FFF2-40B4-BE49-F238E27FC236}">
                <a16:creationId xmlns:a16="http://schemas.microsoft.com/office/drawing/2014/main" id="{529DFAB8-9E4B-496C-BC23-D19EC861D3E3}"/>
              </a:ext>
            </a:extLst>
          </p:cNvPr>
          <p:cNvSpPr/>
          <p:nvPr/>
        </p:nvSpPr>
        <p:spPr>
          <a:xfrm rot="16200000">
            <a:off x="6468547" y="515286"/>
            <a:ext cx="3373786" cy="5656862"/>
          </a:xfrm>
          <a:prstGeom prst="borderCallout2">
            <a:avLst>
              <a:gd name="adj1" fmla="val 8369"/>
              <a:gd name="adj2" fmla="val 58"/>
              <a:gd name="adj3" fmla="val 10993"/>
              <a:gd name="adj4" fmla="val -10102"/>
              <a:gd name="adj5" fmla="val 16409"/>
              <a:gd name="adj6" fmla="val -1298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7C3DE-25F0-4322-9659-0C8D12B08CE0}"/>
              </a:ext>
            </a:extLst>
          </p:cNvPr>
          <p:cNvSpPr/>
          <p:nvPr/>
        </p:nvSpPr>
        <p:spPr>
          <a:xfrm>
            <a:off x="4246172" y="4661279"/>
            <a:ext cx="2785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311C1F-D8A0-478C-9740-A20C59D522F9}"/>
              </a:ext>
            </a:extLst>
          </p:cNvPr>
          <p:cNvSpPr/>
          <p:nvPr/>
        </p:nvSpPr>
        <p:spPr>
          <a:xfrm>
            <a:off x="713064" y="2298583"/>
            <a:ext cx="2835479" cy="629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81438AB-7F0E-423D-BCAF-A4CBA5F2888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548543" y="2613171"/>
            <a:ext cx="1241571" cy="60965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704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7E49F7-F5F5-4389-AACD-3BA6D7B46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706" b="33581"/>
          <a:stretch/>
        </p:blipFill>
        <p:spPr>
          <a:xfrm>
            <a:off x="176168" y="867103"/>
            <a:ext cx="11828478" cy="4386277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 Res</a:t>
            </a:r>
            <a:endParaRPr lang="ko-KR" altLang="en-US" sz="3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229993-780A-421B-B743-41AB7AAA001E}"/>
              </a:ext>
            </a:extLst>
          </p:cNvPr>
          <p:cNvSpPr/>
          <p:nvPr/>
        </p:nvSpPr>
        <p:spPr>
          <a:xfrm>
            <a:off x="3338818" y="5704448"/>
            <a:ext cx="41072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activity_main.xml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b="1">
                <a:solidFill>
                  <a:srgbClr val="FF0000"/>
                </a:solidFill>
              </a:rPr>
              <a:t>레이아웃</a:t>
            </a:r>
            <a:r>
              <a:rPr lang="en-US" altLang="ko-KR" b="1">
                <a:solidFill>
                  <a:srgbClr val="FF0000"/>
                </a:solidFill>
              </a:rPr>
              <a:t>, </a:t>
            </a:r>
            <a:r>
              <a:rPr lang="ko-KR" altLang="en-US" b="1">
                <a:solidFill>
                  <a:srgbClr val="FF0000"/>
                </a:solidFill>
              </a:rPr>
              <a:t>이미지</a:t>
            </a:r>
            <a:r>
              <a:rPr lang="en-US" altLang="ko-KR" b="1">
                <a:solidFill>
                  <a:srgbClr val="FF0000"/>
                </a:solidFill>
              </a:rPr>
              <a:t>, </a:t>
            </a:r>
            <a:r>
              <a:rPr lang="ko-KR" altLang="en-US" b="1">
                <a:solidFill>
                  <a:srgbClr val="FF0000"/>
                </a:solidFill>
              </a:rPr>
              <a:t>문자열 리소스 등</a:t>
            </a:r>
            <a:endParaRPr lang="en-US" altLang="ko-KR" b="1">
              <a:solidFill>
                <a:srgbClr val="FF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b="1">
                <a:solidFill>
                  <a:srgbClr val="00B0F0"/>
                </a:solidFill>
              </a:rPr>
              <a:t>UI</a:t>
            </a:r>
            <a:r>
              <a:rPr lang="ko-KR" altLang="en-US" b="1">
                <a:solidFill>
                  <a:srgbClr val="00B0F0"/>
                </a:solidFill>
              </a:rPr>
              <a:t>를 관장하는 부분</a:t>
            </a:r>
            <a:endParaRPr lang="en-US" altLang="ko-KR" b="1">
              <a:solidFill>
                <a:srgbClr val="00B0F0"/>
              </a:solidFill>
            </a:endParaRPr>
          </a:p>
        </p:txBody>
      </p:sp>
      <p:sp>
        <p:nvSpPr>
          <p:cNvPr id="14" name="설명선 2 6">
            <a:extLst>
              <a:ext uri="{FF2B5EF4-FFF2-40B4-BE49-F238E27FC236}">
                <a16:creationId xmlns:a16="http://schemas.microsoft.com/office/drawing/2014/main" id="{529DFAB8-9E4B-496C-BC23-D19EC861D3E3}"/>
              </a:ext>
            </a:extLst>
          </p:cNvPr>
          <p:cNvSpPr/>
          <p:nvPr/>
        </p:nvSpPr>
        <p:spPr>
          <a:xfrm rot="16200000">
            <a:off x="5084520" y="-554464"/>
            <a:ext cx="4002648" cy="7796054"/>
          </a:xfrm>
          <a:prstGeom prst="borderCallout2">
            <a:avLst>
              <a:gd name="adj1" fmla="val 83"/>
              <a:gd name="adj2" fmla="val 10520"/>
              <a:gd name="adj3" fmla="val -8053"/>
              <a:gd name="adj4" fmla="val -12149"/>
              <a:gd name="adj5" fmla="val 160"/>
              <a:gd name="adj6" fmla="val -1252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7C3DE-25F0-4322-9659-0C8D12B08CE0}"/>
              </a:ext>
            </a:extLst>
          </p:cNvPr>
          <p:cNvSpPr/>
          <p:nvPr/>
        </p:nvSpPr>
        <p:spPr>
          <a:xfrm>
            <a:off x="4246172" y="4661279"/>
            <a:ext cx="2785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311C1F-D8A0-478C-9740-A20C59D522F9}"/>
              </a:ext>
            </a:extLst>
          </p:cNvPr>
          <p:cNvSpPr/>
          <p:nvPr/>
        </p:nvSpPr>
        <p:spPr>
          <a:xfrm>
            <a:off x="469785" y="2027512"/>
            <a:ext cx="1459684" cy="824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81438AB-7F0E-423D-BCAF-A4CBA5F2888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929469" y="2439885"/>
            <a:ext cx="1258348" cy="41237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783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6" name="组 5"/>
          <p:cNvGrpSpPr/>
          <p:nvPr/>
        </p:nvGrpSpPr>
        <p:grpSpPr>
          <a:xfrm>
            <a:off x="805484" y="1496534"/>
            <a:ext cx="5891432" cy="3375155"/>
            <a:chOff x="1520621" y="1277530"/>
            <a:chExt cx="4418572" cy="2531365"/>
          </a:xfrm>
        </p:grpSpPr>
        <p:sp>
          <p:nvSpPr>
            <p:cNvPr id="3" name="文本框 2"/>
            <p:cNvSpPr txBox="1"/>
            <p:nvPr/>
          </p:nvSpPr>
          <p:spPr>
            <a:xfrm>
              <a:off x="3046335" y="1751674"/>
              <a:ext cx="2892858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267" b="1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MySQL</a:t>
              </a:r>
              <a:r>
                <a:rPr kumimoji="1" lang="ko-KR" altLang="en-US" sz="4267" b="1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과 연동</a:t>
              </a:r>
              <a:endParaRPr kumimoji="1" lang="zh-CN" altLang="en-US" sz="4267" b="1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520621" y="1277530"/>
              <a:ext cx="1445347" cy="2531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kumimoji="1" lang="en-US" altLang="zh-CN" sz="26666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5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 </a:t>
            </a:r>
            <a:r>
              <a:rPr lang="ko-KR" altLang="en-US" sz="3600"/>
              <a:t>시작하기 전에</a:t>
            </a:r>
            <a:endParaRPr lang="ko-KR" altLang="en-US" sz="3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C89956-3318-4575-ACC9-3E86D9A01639}"/>
              </a:ext>
            </a:extLst>
          </p:cNvPr>
          <p:cNvSpPr/>
          <p:nvPr/>
        </p:nvSpPr>
        <p:spPr>
          <a:xfrm>
            <a:off x="332503" y="4902631"/>
            <a:ext cx="94873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안드로이드는 단독으로 데이터베이스랑 연동할 수 없습니다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  <a:p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b="1">
                <a:solidFill>
                  <a:srgbClr val="FF0000"/>
                </a:solidFill>
              </a:rPr>
              <a:t>연동하려면 중계기로 </a:t>
            </a:r>
            <a:r>
              <a:rPr lang="en-US" altLang="ko-KR" b="1">
                <a:solidFill>
                  <a:srgbClr val="00B0F0"/>
                </a:solidFill>
              </a:rPr>
              <a:t>PHP</a:t>
            </a:r>
            <a:r>
              <a:rPr lang="ko-KR" altLang="en-US" b="1">
                <a:solidFill>
                  <a:srgbClr val="00B0F0"/>
                </a:solidFill>
              </a:rPr>
              <a:t>서버를 두고 연동</a:t>
            </a:r>
            <a:r>
              <a:rPr lang="ko-KR" altLang="en-US" b="1">
                <a:solidFill>
                  <a:srgbClr val="FF0000"/>
                </a:solidFill>
              </a:rPr>
              <a:t>을 해야합니다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  <a:p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b="1">
                <a:solidFill>
                  <a:srgbClr val="00B0F0"/>
                </a:solidFill>
              </a:rPr>
              <a:t>안드이로이드 </a:t>
            </a:r>
            <a:r>
              <a:rPr lang="en-US" altLang="ko-KR" b="1">
                <a:solidFill>
                  <a:srgbClr val="00B0F0"/>
                </a:solidFill>
              </a:rPr>
              <a:t>– PHP – MySQL </a:t>
            </a:r>
            <a:r>
              <a:rPr lang="ko-KR" altLang="en-US" b="1">
                <a:solidFill>
                  <a:srgbClr val="FF0000"/>
                </a:solidFill>
              </a:rPr>
              <a:t>방식으로 연동하는 방법을 사용하겠습니다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028" name="Picture 4" descr="https://mblogthumb-phinf.pstatic.net/20151010_114/alice_k106_1444466941376hbyKP_PNG/%C4%B8%C3%B3.PNG?type=w2">
            <a:extLst>
              <a:ext uri="{FF2B5EF4-FFF2-40B4-BE49-F238E27FC236}">
                <a16:creationId xmlns:a16="http://schemas.microsoft.com/office/drawing/2014/main" id="{AD3A38F2-7134-483A-B048-888F3BB5B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2" y="1319213"/>
            <a:ext cx="11630897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170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 </a:t>
            </a:r>
            <a:r>
              <a:rPr lang="ko-KR" altLang="en-US" sz="3600"/>
              <a:t>시작하기 전에</a:t>
            </a:r>
            <a:endParaRPr lang="ko-KR" altLang="en-US" sz="3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C89956-3318-4575-ACC9-3E86D9A01639}"/>
              </a:ext>
            </a:extLst>
          </p:cNvPr>
          <p:cNvSpPr/>
          <p:nvPr/>
        </p:nvSpPr>
        <p:spPr>
          <a:xfrm>
            <a:off x="345203" y="4407331"/>
            <a:ext cx="94873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XAMPP</a:t>
            </a:r>
            <a:r>
              <a:rPr lang="ko-KR" altLang="en-US" b="1">
                <a:solidFill>
                  <a:srgbClr val="FF0000"/>
                </a:solidFill>
              </a:rPr>
              <a:t>는 이러한 연동을 한번에 해결해주기 위한 </a:t>
            </a:r>
            <a:r>
              <a:rPr lang="ko-KR" altLang="en-US" b="1">
                <a:solidFill>
                  <a:srgbClr val="00B0F0"/>
                </a:solidFill>
              </a:rPr>
              <a:t>크로스 플랫폼</a:t>
            </a:r>
            <a:r>
              <a:rPr lang="ko-KR" altLang="en-US" b="1">
                <a:solidFill>
                  <a:srgbClr val="FF0000"/>
                </a:solidFill>
              </a:rPr>
              <a:t>으로서</a:t>
            </a:r>
            <a:endParaRPr lang="en-US" altLang="ko-KR" b="1">
              <a:solidFill>
                <a:srgbClr val="FF0000"/>
              </a:solidFill>
            </a:endParaRPr>
          </a:p>
          <a:p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b="1">
                <a:solidFill>
                  <a:srgbClr val="00B0F0"/>
                </a:solidFill>
              </a:rPr>
              <a:t>아파치 웹서버</a:t>
            </a:r>
            <a:r>
              <a:rPr lang="en-US" altLang="ko-KR" b="1">
                <a:solidFill>
                  <a:srgbClr val="FF0000"/>
                </a:solidFill>
              </a:rPr>
              <a:t>, </a:t>
            </a:r>
            <a:r>
              <a:rPr lang="en-US" altLang="ko-KR" b="1">
                <a:solidFill>
                  <a:srgbClr val="00B0F0"/>
                </a:solidFill>
              </a:rPr>
              <a:t>MySQL</a:t>
            </a:r>
            <a:r>
              <a:rPr lang="en-US" altLang="ko-KR" b="1">
                <a:solidFill>
                  <a:srgbClr val="FF0000"/>
                </a:solidFill>
              </a:rPr>
              <a:t>, </a:t>
            </a:r>
            <a:r>
              <a:rPr lang="en-US" altLang="ko-KR" b="1">
                <a:solidFill>
                  <a:srgbClr val="00B0F0"/>
                </a:solidFill>
              </a:rPr>
              <a:t>PHP</a:t>
            </a:r>
            <a:r>
              <a:rPr lang="en-US" altLang="ko-KR" b="1">
                <a:solidFill>
                  <a:srgbClr val="FF0000"/>
                </a:solidFill>
              </a:rPr>
              <a:t>, </a:t>
            </a:r>
            <a:r>
              <a:rPr lang="ko-KR" altLang="en-US" b="1">
                <a:solidFill>
                  <a:srgbClr val="FF0000"/>
                </a:solidFill>
              </a:rPr>
              <a:t>펄등을 포함하고 있습니다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  <a:r>
              <a:rPr lang="ko-KR" altLang="en-US" b="1">
                <a:solidFill>
                  <a:srgbClr val="FF0000"/>
                </a:solidFill>
              </a:rPr>
              <a:t> </a:t>
            </a:r>
            <a:endParaRPr lang="en-US" altLang="ko-KR" b="1">
              <a:solidFill>
                <a:srgbClr val="FF0000"/>
              </a:solidFill>
            </a:endParaRPr>
          </a:p>
          <a:p>
            <a:endParaRPr lang="en-US" altLang="ko-KR" b="1">
              <a:solidFill>
                <a:srgbClr val="FF0000"/>
              </a:solidFill>
            </a:endParaRPr>
          </a:p>
          <a:p>
            <a:r>
              <a:rPr lang="en-US" altLang="ko-KR" b="1">
                <a:solidFill>
                  <a:srgbClr val="FF0000"/>
                </a:solidFill>
              </a:rPr>
              <a:t>*MySQL</a:t>
            </a:r>
            <a:r>
              <a:rPr lang="ko-KR" altLang="en-US" b="1">
                <a:solidFill>
                  <a:srgbClr val="FF0000"/>
                </a:solidFill>
              </a:rPr>
              <a:t>과 연동이 되는 </a:t>
            </a:r>
            <a:r>
              <a:rPr lang="en-US" altLang="ko-KR" b="1">
                <a:solidFill>
                  <a:srgbClr val="FF0000"/>
                </a:solidFill>
              </a:rPr>
              <a:t>5.5.24 </a:t>
            </a:r>
            <a:r>
              <a:rPr lang="ko-KR" altLang="en-US" b="1">
                <a:solidFill>
                  <a:srgbClr val="FF0000"/>
                </a:solidFill>
              </a:rPr>
              <a:t>버전을 사용하기 위한 링크입니다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  <a:p>
            <a:r>
              <a:rPr lang="en-US" altLang="ko-KR">
                <a:hlinkClick r:id="rId2"/>
              </a:rPr>
              <a:t>https://sourceforge.net/projects/xampp/files/XAMPP%20Windows/5.5.24/xampp-win32-5.5.24-0-VC11-installer.exe/download</a:t>
            </a:r>
            <a:endParaRPr lang="en-US" altLang="ko-KR" b="1">
              <a:solidFill>
                <a:srgbClr val="FF0000"/>
              </a:solidFill>
            </a:endParaRPr>
          </a:p>
        </p:txBody>
      </p:sp>
      <p:pic>
        <p:nvPicPr>
          <p:cNvPr id="2052" name="Picture 4" descr="https://www.bryanmarshall.com/wp-content/uploads/2017/01/xampp-logo-300x168.png">
            <a:extLst>
              <a:ext uri="{FF2B5EF4-FFF2-40B4-BE49-F238E27FC236}">
                <a16:creationId xmlns:a16="http://schemas.microsoft.com/office/drawing/2014/main" id="{A347F41A-716F-4C6A-81DA-2E37FBF7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720" y="1171160"/>
            <a:ext cx="4834559" cy="270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875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611757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MySQL</a:t>
            </a:r>
            <a:r>
              <a:rPr lang="ko-KR" altLang="en-US" sz="3600"/>
              <a:t> </a:t>
            </a:r>
            <a:r>
              <a:rPr lang="en-US" altLang="ko-KR" sz="3600"/>
              <a:t>– PHP </a:t>
            </a:r>
            <a:r>
              <a:rPr lang="ko-KR" altLang="en-US" sz="3600"/>
              <a:t>연동</a:t>
            </a:r>
            <a:endParaRPr lang="ko-KR" altLang="en-US" sz="3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D03CAA-CE65-410D-8EBE-105A00D83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421" y="1762538"/>
            <a:ext cx="7715158" cy="221311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54B700-298B-43D6-90A8-2C488CAD4AE7}"/>
              </a:ext>
            </a:extLst>
          </p:cNvPr>
          <p:cNvSpPr/>
          <p:nvPr/>
        </p:nvSpPr>
        <p:spPr>
          <a:xfrm>
            <a:off x="5413513" y="3402496"/>
            <a:ext cx="1364974" cy="397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4974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611757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MySQL</a:t>
            </a:r>
            <a:r>
              <a:rPr lang="ko-KR" altLang="en-US" sz="3600"/>
              <a:t> </a:t>
            </a:r>
            <a:r>
              <a:rPr lang="en-US" altLang="ko-KR" sz="3600"/>
              <a:t>– PHP </a:t>
            </a:r>
            <a:r>
              <a:rPr lang="ko-KR" altLang="en-US" sz="3600"/>
              <a:t>연동</a:t>
            </a:r>
            <a:endParaRPr lang="ko-KR" altLang="en-US" sz="3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91B0AD-3DBE-444A-A395-AADBBE2BF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1404938"/>
            <a:ext cx="4781550" cy="40481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CD7E42C-C0D7-4E2F-B1B8-3524C2EE0D08}"/>
              </a:ext>
            </a:extLst>
          </p:cNvPr>
          <p:cNvSpPr/>
          <p:nvPr/>
        </p:nvSpPr>
        <p:spPr>
          <a:xfrm>
            <a:off x="6851374" y="5035826"/>
            <a:ext cx="755374" cy="4172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524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611757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MySQL</a:t>
            </a:r>
            <a:r>
              <a:rPr lang="ko-KR" altLang="en-US" sz="3600"/>
              <a:t> </a:t>
            </a:r>
            <a:r>
              <a:rPr lang="en-US" altLang="ko-KR" sz="3600"/>
              <a:t>– PHP </a:t>
            </a:r>
            <a:r>
              <a:rPr lang="ko-KR" altLang="en-US" sz="3600"/>
              <a:t>연동</a:t>
            </a:r>
            <a:endParaRPr lang="ko-KR" altLang="en-US" sz="3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5A25E7-1A59-4B5A-B278-C456280A5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1404937"/>
            <a:ext cx="4781550" cy="40481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B5CCE13-4D3A-428B-B168-DDEFBC32DCB5}"/>
              </a:ext>
            </a:extLst>
          </p:cNvPr>
          <p:cNvSpPr/>
          <p:nvPr/>
        </p:nvSpPr>
        <p:spPr>
          <a:xfrm>
            <a:off x="6851374" y="5035826"/>
            <a:ext cx="755374" cy="4172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440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611757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MySQL</a:t>
            </a:r>
            <a:r>
              <a:rPr lang="ko-KR" altLang="en-US" sz="3600"/>
              <a:t> </a:t>
            </a:r>
            <a:r>
              <a:rPr lang="en-US" altLang="ko-KR" sz="3600"/>
              <a:t>– PHP </a:t>
            </a:r>
            <a:r>
              <a:rPr lang="ko-KR" altLang="en-US" sz="3600"/>
              <a:t>연동</a:t>
            </a:r>
            <a:endParaRPr lang="ko-KR" altLang="en-US" sz="3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2F02B4-8F19-44B1-8D5F-49BEB11C6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1404937"/>
            <a:ext cx="4781550" cy="40481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46948EB-EA0C-4E5D-9EEB-50CD95646153}"/>
              </a:ext>
            </a:extLst>
          </p:cNvPr>
          <p:cNvSpPr/>
          <p:nvPr/>
        </p:nvSpPr>
        <p:spPr>
          <a:xfrm>
            <a:off x="6851374" y="5035826"/>
            <a:ext cx="755374" cy="4172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323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778" y="867103"/>
            <a:ext cx="8597674" cy="3830769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105778" y="5230929"/>
            <a:ext cx="7864366" cy="1367833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OS : </a:t>
            </a:r>
            <a:r>
              <a:rPr lang="ko-KR" altLang="en-US" dirty="0">
                <a:solidFill>
                  <a:srgbClr val="FF0000"/>
                </a:solidFill>
              </a:rPr>
              <a:t>윈도우</a:t>
            </a:r>
            <a:r>
              <a:rPr lang="en-US" altLang="ko-KR" dirty="0">
                <a:solidFill>
                  <a:srgbClr val="FF0000"/>
                </a:solidFill>
              </a:rPr>
              <a:t>7 </a:t>
            </a:r>
            <a:r>
              <a:rPr lang="ko-KR" altLang="en-US" dirty="0">
                <a:solidFill>
                  <a:srgbClr val="FF0000"/>
                </a:solidFill>
              </a:rPr>
              <a:t>이상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RAM : </a:t>
            </a:r>
            <a:r>
              <a:rPr lang="ko-KR" altLang="en-US" b="1" dirty="0">
                <a:solidFill>
                  <a:srgbClr val="FF0000"/>
                </a:solidFill>
              </a:rPr>
              <a:t>최소 </a:t>
            </a:r>
            <a:r>
              <a:rPr lang="en-US" altLang="ko-KR" b="1" dirty="0">
                <a:solidFill>
                  <a:srgbClr val="FF0000"/>
                </a:solidFill>
              </a:rPr>
              <a:t>3GB </a:t>
            </a:r>
            <a:r>
              <a:rPr lang="ko-KR" altLang="en-US" b="1" dirty="0">
                <a:solidFill>
                  <a:srgbClr val="FF0000"/>
                </a:solidFill>
              </a:rPr>
              <a:t>이상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dirty="0"/>
              <a:t>하드디스크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2GB(</a:t>
            </a:r>
            <a:r>
              <a:rPr lang="ko-KR" altLang="en-US" dirty="0">
                <a:solidFill>
                  <a:srgbClr val="FF0000"/>
                </a:solidFill>
              </a:rPr>
              <a:t>스튜디오</a:t>
            </a:r>
            <a:r>
              <a:rPr lang="en-US" altLang="ko-KR" dirty="0">
                <a:solidFill>
                  <a:srgbClr val="FF0000"/>
                </a:solidFill>
              </a:rPr>
              <a:t>) + 2GB(SDK </a:t>
            </a:r>
            <a:r>
              <a:rPr lang="ko-KR" altLang="en-US" dirty="0">
                <a:solidFill>
                  <a:srgbClr val="FF0000"/>
                </a:solidFill>
              </a:rPr>
              <a:t>등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  <a:r>
              <a:rPr lang="ko-KR" altLang="en-US" dirty="0">
                <a:solidFill>
                  <a:srgbClr val="FF0000"/>
                </a:solidFill>
              </a:rPr>
              <a:t>이상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JAVA </a:t>
            </a:r>
            <a:r>
              <a:rPr lang="ko-KR" altLang="en-US" dirty="0"/>
              <a:t>버전 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FF0000"/>
                </a:solidFill>
              </a:rPr>
              <a:t>JDK 7 </a:t>
            </a:r>
            <a:r>
              <a:rPr lang="ko-KR" altLang="en-US" b="1" dirty="0">
                <a:solidFill>
                  <a:srgbClr val="FF0000"/>
                </a:solidFill>
              </a:rPr>
              <a:t>이상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0696AA-F8B8-4482-A6E9-0106F3E8C43A}"/>
              </a:ext>
            </a:extLst>
          </p:cNvPr>
          <p:cNvSpPr/>
          <p:nvPr/>
        </p:nvSpPr>
        <p:spPr>
          <a:xfrm>
            <a:off x="6568580" y="1895912"/>
            <a:ext cx="973123" cy="266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BBF9BB-2F52-4FB3-AE9D-66AB2348340E}"/>
              </a:ext>
            </a:extLst>
          </p:cNvPr>
          <p:cNvSpPr/>
          <p:nvPr/>
        </p:nvSpPr>
        <p:spPr>
          <a:xfrm>
            <a:off x="6096000" y="3088306"/>
            <a:ext cx="2687273" cy="327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D4F431-8F40-4460-9F13-5B9EA9ECD763}"/>
              </a:ext>
            </a:extLst>
          </p:cNvPr>
          <p:cNvSpPr/>
          <p:nvPr/>
        </p:nvSpPr>
        <p:spPr>
          <a:xfrm>
            <a:off x="4367868" y="2263910"/>
            <a:ext cx="2276213" cy="327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039E0D-8CC8-4E62-B8A2-B8E86B6CD782}"/>
              </a:ext>
            </a:extLst>
          </p:cNvPr>
          <p:cNvSpPr/>
          <p:nvPr/>
        </p:nvSpPr>
        <p:spPr>
          <a:xfrm>
            <a:off x="6191075" y="983890"/>
            <a:ext cx="2592199" cy="266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45EAC12-B30E-4DB0-AE84-0764235B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r>
              <a:rPr lang="ko-KR" altLang="en-US" sz="3600"/>
              <a:t>시스템 요구 사항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06667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3F4335-D13C-4804-8DC9-A1DA431C2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1404937"/>
            <a:ext cx="4781550" cy="4048125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611757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MySQL</a:t>
            </a:r>
            <a:r>
              <a:rPr lang="ko-KR" altLang="en-US" sz="3600"/>
              <a:t> </a:t>
            </a:r>
            <a:r>
              <a:rPr lang="en-US" altLang="ko-KR" sz="3600"/>
              <a:t>– PHP </a:t>
            </a:r>
            <a:r>
              <a:rPr lang="ko-KR" altLang="en-US" sz="3600"/>
              <a:t>연동</a:t>
            </a:r>
            <a:endParaRPr lang="ko-KR" altLang="en-US" sz="3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05377F-F36B-4FE8-9ADA-45FB1ABB1EFB}"/>
              </a:ext>
            </a:extLst>
          </p:cNvPr>
          <p:cNvSpPr/>
          <p:nvPr/>
        </p:nvSpPr>
        <p:spPr>
          <a:xfrm>
            <a:off x="6864074" y="5080000"/>
            <a:ext cx="781326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2AC26D-0DC0-4FAF-9A4D-F74BE4959C7F}"/>
              </a:ext>
            </a:extLst>
          </p:cNvPr>
          <p:cNvSpPr/>
          <p:nvPr/>
        </p:nvSpPr>
        <p:spPr>
          <a:xfrm>
            <a:off x="7197754" y="3162299"/>
            <a:ext cx="218114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9680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611757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MySQL</a:t>
            </a:r>
            <a:r>
              <a:rPr lang="ko-KR" altLang="en-US" sz="3600"/>
              <a:t> </a:t>
            </a:r>
            <a:r>
              <a:rPr lang="en-US" altLang="ko-KR" sz="3600"/>
              <a:t>– PHP </a:t>
            </a:r>
            <a:r>
              <a:rPr lang="ko-KR" altLang="en-US" sz="3600"/>
              <a:t>연동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29F5F6-3BB1-4168-83C2-840D86FB2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1404937"/>
            <a:ext cx="4781550" cy="40481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4C56704-6566-4914-B671-A1F1636E5F9F}"/>
              </a:ext>
            </a:extLst>
          </p:cNvPr>
          <p:cNvSpPr/>
          <p:nvPr/>
        </p:nvSpPr>
        <p:spPr>
          <a:xfrm>
            <a:off x="6851374" y="5035826"/>
            <a:ext cx="755374" cy="4172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722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611757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MySQL</a:t>
            </a:r>
            <a:r>
              <a:rPr lang="ko-KR" altLang="en-US" sz="3600"/>
              <a:t> </a:t>
            </a:r>
            <a:r>
              <a:rPr lang="en-US" altLang="ko-KR" sz="3600"/>
              <a:t>– PHP </a:t>
            </a:r>
            <a:r>
              <a:rPr lang="ko-KR" altLang="en-US" sz="3600"/>
              <a:t>연동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4A973A-CAF1-457A-9D5A-9368D0135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1404937"/>
            <a:ext cx="4781550" cy="40481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A40C2CA-A24D-45DF-A0F4-B6E3122A47BF}"/>
              </a:ext>
            </a:extLst>
          </p:cNvPr>
          <p:cNvSpPr/>
          <p:nvPr/>
        </p:nvSpPr>
        <p:spPr>
          <a:xfrm>
            <a:off x="6851374" y="5035826"/>
            <a:ext cx="755374" cy="4172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911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C627E2-47E1-4873-90C8-B572358D1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574" y="1485755"/>
            <a:ext cx="5158852" cy="3886489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611757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MySQL</a:t>
            </a:r>
            <a:r>
              <a:rPr lang="ko-KR" altLang="en-US" sz="3600"/>
              <a:t> </a:t>
            </a:r>
            <a:r>
              <a:rPr lang="en-US" altLang="ko-KR" sz="3600"/>
              <a:t>– PHP </a:t>
            </a:r>
            <a:r>
              <a:rPr lang="ko-KR" altLang="en-US" sz="3600"/>
              <a:t>연동</a:t>
            </a:r>
            <a:endParaRPr lang="ko-KR" altLang="en-US" sz="3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40C2CA-A24D-45DF-A0F4-B6E3122A47BF}"/>
              </a:ext>
            </a:extLst>
          </p:cNvPr>
          <p:cNvSpPr/>
          <p:nvPr/>
        </p:nvSpPr>
        <p:spPr>
          <a:xfrm>
            <a:off x="6614729" y="4527825"/>
            <a:ext cx="1948700" cy="7118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685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0E2338A-2923-40F0-A087-7EB3A18E6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00" y="867103"/>
            <a:ext cx="8607314" cy="5724197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611757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MySQL</a:t>
            </a:r>
            <a:r>
              <a:rPr lang="ko-KR" altLang="en-US" sz="3600"/>
              <a:t> </a:t>
            </a:r>
            <a:r>
              <a:rPr lang="en-US" altLang="ko-KR" sz="3600"/>
              <a:t>– PHP </a:t>
            </a:r>
            <a:r>
              <a:rPr lang="ko-KR" altLang="en-US" sz="3600"/>
              <a:t>연동</a:t>
            </a:r>
            <a:endParaRPr lang="ko-KR" altLang="en-US" sz="3600" dirty="0"/>
          </a:p>
        </p:txBody>
      </p:sp>
      <p:sp>
        <p:nvSpPr>
          <p:cNvPr id="9" name="설명선 2 6">
            <a:extLst>
              <a:ext uri="{FF2B5EF4-FFF2-40B4-BE49-F238E27FC236}">
                <a16:creationId xmlns:a16="http://schemas.microsoft.com/office/drawing/2014/main" id="{761B7AD8-001F-4FC6-BFAC-A5FA01DEE9E2}"/>
              </a:ext>
            </a:extLst>
          </p:cNvPr>
          <p:cNvSpPr/>
          <p:nvPr/>
        </p:nvSpPr>
        <p:spPr>
          <a:xfrm rot="10800000">
            <a:off x="4321865" y="2182742"/>
            <a:ext cx="795131" cy="357809"/>
          </a:xfrm>
          <a:prstGeom prst="borderCallout2">
            <a:avLst>
              <a:gd name="adj1" fmla="val 48602"/>
              <a:gd name="adj2" fmla="val -174"/>
              <a:gd name="adj3" fmla="val 46710"/>
              <a:gd name="adj4" fmla="val -25872"/>
              <a:gd name="adj5" fmla="val 42329"/>
              <a:gd name="adj6" fmla="val -52071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설명선 2 6">
            <a:extLst>
              <a:ext uri="{FF2B5EF4-FFF2-40B4-BE49-F238E27FC236}">
                <a16:creationId xmlns:a16="http://schemas.microsoft.com/office/drawing/2014/main" id="{9FABC0DE-DF6D-47BE-8024-01B925017DE7}"/>
              </a:ext>
            </a:extLst>
          </p:cNvPr>
          <p:cNvSpPr/>
          <p:nvPr/>
        </p:nvSpPr>
        <p:spPr>
          <a:xfrm rot="10800000">
            <a:off x="4321865" y="2540552"/>
            <a:ext cx="795131" cy="357809"/>
          </a:xfrm>
          <a:prstGeom prst="borderCallout2">
            <a:avLst>
              <a:gd name="adj1" fmla="val 48602"/>
              <a:gd name="adj2" fmla="val -174"/>
              <a:gd name="adj3" fmla="val 46710"/>
              <a:gd name="adj4" fmla="val -25872"/>
              <a:gd name="adj5" fmla="val 142329"/>
              <a:gd name="adj6" fmla="val -22571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BC7A94-4DA5-4132-A44F-62CC4FA2174E}"/>
              </a:ext>
            </a:extLst>
          </p:cNvPr>
          <p:cNvSpPr/>
          <p:nvPr/>
        </p:nvSpPr>
        <p:spPr>
          <a:xfrm>
            <a:off x="9395061" y="2093842"/>
            <a:ext cx="2796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Aphache</a:t>
            </a:r>
            <a:r>
              <a:rPr lang="ko-KR" altLang="en-US" b="1">
                <a:solidFill>
                  <a:srgbClr val="FF0000"/>
                </a:solidFill>
              </a:rPr>
              <a:t>와 </a:t>
            </a:r>
            <a:r>
              <a:rPr lang="en-US" altLang="ko-KR" b="1">
                <a:solidFill>
                  <a:srgbClr val="FF0000"/>
                </a:solidFill>
              </a:rPr>
              <a:t>MySQL</a:t>
            </a:r>
            <a:r>
              <a:rPr lang="ko-KR" altLang="en-US" b="1">
                <a:solidFill>
                  <a:srgbClr val="FF0000"/>
                </a:solidFill>
              </a:rPr>
              <a:t>을 시작합니다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1580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3157AB-060F-4BA0-80EB-5C611DBB9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33" y="867103"/>
            <a:ext cx="8085847" cy="525338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6202017" cy="867103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3600"/>
              <a:t>만약 </a:t>
            </a:r>
            <a:r>
              <a:rPr lang="en-US" altLang="ko-KR" sz="3600"/>
              <a:t>MySQL</a:t>
            </a:r>
            <a:r>
              <a:rPr lang="ko-KR" altLang="en-US" sz="3600"/>
              <a:t>이 시작이 안된다면</a:t>
            </a:r>
            <a:endParaRPr lang="ko-KR" altLang="en-US" sz="3600" dirty="0"/>
          </a:p>
        </p:txBody>
      </p:sp>
      <p:sp>
        <p:nvSpPr>
          <p:cNvPr id="10" name="설명선 2 6">
            <a:extLst>
              <a:ext uri="{FF2B5EF4-FFF2-40B4-BE49-F238E27FC236}">
                <a16:creationId xmlns:a16="http://schemas.microsoft.com/office/drawing/2014/main" id="{9FABC0DE-DF6D-47BE-8024-01B925017DE7}"/>
              </a:ext>
            </a:extLst>
          </p:cNvPr>
          <p:cNvSpPr/>
          <p:nvPr/>
        </p:nvSpPr>
        <p:spPr>
          <a:xfrm rot="10800000">
            <a:off x="4267199" y="2385389"/>
            <a:ext cx="821635" cy="354783"/>
          </a:xfrm>
          <a:prstGeom prst="borderCallout2">
            <a:avLst>
              <a:gd name="adj1" fmla="val 48602"/>
              <a:gd name="adj2" fmla="val -174"/>
              <a:gd name="adj3" fmla="val 46710"/>
              <a:gd name="adj4" fmla="val -25872"/>
              <a:gd name="adj5" fmla="val 97506"/>
              <a:gd name="adj6" fmla="val -48977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BC7A94-4DA5-4132-A44F-62CC4FA2174E}"/>
              </a:ext>
            </a:extLst>
          </p:cNvPr>
          <p:cNvSpPr/>
          <p:nvPr/>
        </p:nvSpPr>
        <p:spPr>
          <a:xfrm>
            <a:off x="9395061" y="2093842"/>
            <a:ext cx="27969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Start</a:t>
            </a:r>
            <a:r>
              <a:rPr lang="ko-KR" altLang="en-US" b="1">
                <a:solidFill>
                  <a:srgbClr val="FF0000"/>
                </a:solidFill>
              </a:rPr>
              <a:t>를 눌렀을때 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8" name="설명선 2 6">
            <a:extLst>
              <a:ext uri="{FF2B5EF4-FFF2-40B4-BE49-F238E27FC236}">
                <a16:creationId xmlns:a16="http://schemas.microsoft.com/office/drawing/2014/main" id="{E0FFBF0D-5D91-445B-BA82-3FEF4325CCB9}"/>
              </a:ext>
            </a:extLst>
          </p:cNvPr>
          <p:cNvSpPr/>
          <p:nvPr/>
        </p:nvSpPr>
        <p:spPr>
          <a:xfrm rot="10800000">
            <a:off x="568832" y="3809996"/>
            <a:ext cx="7051167" cy="1994455"/>
          </a:xfrm>
          <a:prstGeom prst="borderCallout2">
            <a:avLst>
              <a:gd name="adj1" fmla="val 48602"/>
              <a:gd name="adj2" fmla="val -174"/>
              <a:gd name="adj3" fmla="val 50032"/>
              <a:gd name="adj4" fmla="val -5762"/>
              <a:gd name="adj5" fmla="val 57996"/>
              <a:gd name="adj6" fmla="val -2106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F985D0-DB74-455A-A6CD-93C3A216409C}"/>
              </a:ext>
            </a:extLst>
          </p:cNvPr>
          <p:cNvSpPr/>
          <p:nvPr/>
        </p:nvSpPr>
        <p:spPr>
          <a:xfrm>
            <a:off x="9395061" y="4394827"/>
            <a:ext cx="2796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다음과 같은 에러가 발생하면</a:t>
            </a:r>
            <a:endParaRPr lang="en-US" altLang="ko-KR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0732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www.itpaper.co.kr/wp-content/uploads/2017/12/2017-12-10_09-53-35-1024x702.png">
            <a:extLst>
              <a:ext uri="{FF2B5EF4-FFF2-40B4-BE49-F238E27FC236}">
                <a16:creationId xmlns:a16="http://schemas.microsoft.com/office/drawing/2014/main" id="{2F52444F-109C-46EF-93DD-BE245D0FE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95" y="867102"/>
            <a:ext cx="7858539" cy="538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설명선 2 6">
            <a:extLst>
              <a:ext uri="{FF2B5EF4-FFF2-40B4-BE49-F238E27FC236}">
                <a16:creationId xmlns:a16="http://schemas.microsoft.com/office/drawing/2014/main" id="{9FABC0DE-DF6D-47BE-8024-01B925017DE7}"/>
              </a:ext>
            </a:extLst>
          </p:cNvPr>
          <p:cNvSpPr/>
          <p:nvPr/>
        </p:nvSpPr>
        <p:spPr>
          <a:xfrm rot="10800000">
            <a:off x="430694" y="3949148"/>
            <a:ext cx="1159566" cy="344556"/>
          </a:xfrm>
          <a:prstGeom prst="borderCallout2">
            <a:avLst>
              <a:gd name="adj1" fmla="val 48602"/>
              <a:gd name="adj2" fmla="val -174"/>
              <a:gd name="adj3" fmla="val 46710"/>
              <a:gd name="adj4" fmla="val -25872"/>
              <a:gd name="adj5" fmla="val 553868"/>
              <a:gd name="adj6" fmla="val -67371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BC7A94-4DA5-4132-A44F-62CC4FA2174E}"/>
              </a:ext>
            </a:extLst>
          </p:cNvPr>
          <p:cNvSpPr/>
          <p:nvPr/>
        </p:nvSpPr>
        <p:spPr>
          <a:xfrm>
            <a:off x="9395061" y="1351721"/>
            <a:ext cx="27969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b="1">
                <a:solidFill>
                  <a:srgbClr val="FF0000"/>
                </a:solidFill>
              </a:rPr>
              <a:t>이미 다른버전의 </a:t>
            </a:r>
            <a:r>
              <a:rPr lang="en-US" altLang="ko-KR" b="1">
                <a:solidFill>
                  <a:srgbClr val="FF0000"/>
                </a:solidFill>
              </a:rPr>
              <a:t>MySQL</a:t>
            </a:r>
            <a:r>
              <a:rPr lang="ko-KR" altLang="en-US" b="1">
                <a:solidFill>
                  <a:srgbClr val="FF0000"/>
                </a:solidFill>
              </a:rPr>
              <a:t>이 설치되어 있는 경우</a:t>
            </a:r>
            <a:endParaRPr lang="en-US" altLang="ko-KR" b="1">
              <a:solidFill>
                <a:srgbClr val="FF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b="1">
                <a:solidFill>
                  <a:srgbClr val="FF0000"/>
                </a:solidFill>
              </a:rPr>
              <a:t>MySQL</a:t>
            </a:r>
            <a:r>
              <a:rPr lang="ko-KR" altLang="en-US" b="1">
                <a:solidFill>
                  <a:srgbClr val="FF0000"/>
                </a:solidFill>
              </a:rPr>
              <a:t>이 이미 실행중인 경우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7C08AAD-7921-4755-B10A-35169745E09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202017" cy="8671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3600"/>
              <a:t>만약 </a:t>
            </a:r>
            <a:r>
              <a:rPr lang="en-US" altLang="ko-KR" sz="3600"/>
              <a:t>MySQL</a:t>
            </a:r>
            <a:r>
              <a:rPr lang="ko-KR" altLang="en-US" sz="3600"/>
              <a:t>이 시작이 안된다면</a:t>
            </a:r>
            <a:endParaRPr lang="ko-KR" altLang="en-US" sz="3600" dirty="0"/>
          </a:p>
        </p:txBody>
      </p:sp>
      <p:sp>
        <p:nvSpPr>
          <p:cNvPr id="14" name="설명선 2 6">
            <a:extLst>
              <a:ext uri="{FF2B5EF4-FFF2-40B4-BE49-F238E27FC236}">
                <a16:creationId xmlns:a16="http://schemas.microsoft.com/office/drawing/2014/main" id="{6395971D-F4CB-4E03-B60C-488C6357D533}"/>
              </a:ext>
            </a:extLst>
          </p:cNvPr>
          <p:cNvSpPr/>
          <p:nvPr/>
        </p:nvSpPr>
        <p:spPr>
          <a:xfrm rot="10800000">
            <a:off x="7129668" y="5737665"/>
            <a:ext cx="1159566" cy="390179"/>
          </a:xfrm>
          <a:prstGeom prst="borderCallout2">
            <a:avLst>
              <a:gd name="adj1" fmla="val 48602"/>
              <a:gd name="adj2" fmla="val -174"/>
              <a:gd name="adj3" fmla="val 46710"/>
              <a:gd name="adj4" fmla="val -25872"/>
              <a:gd name="adj5" fmla="val 169108"/>
              <a:gd name="adj6" fmla="val -8522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759C9E-5FEC-40CC-86E1-D771EECFD307}"/>
              </a:ext>
            </a:extLst>
          </p:cNvPr>
          <p:cNvSpPr/>
          <p:nvPr/>
        </p:nvSpPr>
        <p:spPr>
          <a:xfrm>
            <a:off x="9395061" y="5204515"/>
            <a:ext cx="27969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ko-KR" altLang="en-US" b="1">
                <a:solidFill>
                  <a:srgbClr val="FF0000"/>
                </a:solidFill>
              </a:rPr>
              <a:t>번인 경우 </a:t>
            </a:r>
            <a:r>
              <a:rPr lang="en-US" altLang="ko-KR" b="1">
                <a:solidFill>
                  <a:srgbClr val="FF0000"/>
                </a:solidFill>
              </a:rPr>
              <a:t>mysqld.exe</a:t>
            </a:r>
            <a:r>
              <a:rPr lang="ko-KR" altLang="en-US" b="1">
                <a:solidFill>
                  <a:srgbClr val="FF0000"/>
                </a:solidFill>
              </a:rPr>
              <a:t>를 찾아 작업을 끝내줍니다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3896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611757" cy="867103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3600"/>
              <a:t>XAMPP </a:t>
            </a:r>
            <a:r>
              <a:rPr lang="ko-KR" altLang="en-US" sz="3600"/>
              <a:t>정상 실행 화면</a:t>
            </a:r>
            <a:endParaRPr lang="ko-KR" altLang="en-US" sz="3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B65532-2178-4F9F-9920-A0733CE7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865" y="744010"/>
            <a:ext cx="9074270" cy="536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4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239952-A111-4AC4-813F-4E5C162F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063" y="1341751"/>
            <a:ext cx="8574156" cy="5133942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-1" y="0"/>
            <a:ext cx="9907399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MySQL</a:t>
            </a:r>
            <a:r>
              <a:rPr lang="ko-KR" altLang="en-US" sz="3600"/>
              <a:t> </a:t>
            </a:r>
            <a:r>
              <a:rPr lang="en-US" altLang="ko-KR" sz="3600"/>
              <a:t>– PHP XAMPP </a:t>
            </a:r>
            <a:r>
              <a:rPr lang="ko-KR" altLang="en-US" sz="3600"/>
              <a:t>설정 완료</a:t>
            </a:r>
            <a:endParaRPr lang="ko-KR" altLang="en-US" sz="3600" dirty="0"/>
          </a:p>
        </p:txBody>
      </p:sp>
      <p:sp>
        <p:nvSpPr>
          <p:cNvPr id="10" name="설명선 2 6">
            <a:extLst>
              <a:ext uri="{FF2B5EF4-FFF2-40B4-BE49-F238E27FC236}">
                <a16:creationId xmlns:a16="http://schemas.microsoft.com/office/drawing/2014/main" id="{9FABC0DE-DF6D-47BE-8024-01B925017DE7}"/>
              </a:ext>
            </a:extLst>
          </p:cNvPr>
          <p:cNvSpPr/>
          <p:nvPr/>
        </p:nvSpPr>
        <p:spPr>
          <a:xfrm>
            <a:off x="4241263" y="1555943"/>
            <a:ext cx="1338471" cy="272857"/>
          </a:xfrm>
          <a:prstGeom prst="borderCallout2">
            <a:avLst>
              <a:gd name="adj1" fmla="val 48602"/>
              <a:gd name="adj2" fmla="val -174"/>
              <a:gd name="adj3" fmla="val 214489"/>
              <a:gd name="adj4" fmla="val -71416"/>
              <a:gd name="adj5" fmla="val 490799"/>
              <a:gd name="adj6" fmla="val -10435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BC7A94-4DA5-4132-A44F-62CC4FA2174E}"/>
              </a:ext>
            </a:extLst>
          </p:cNvPr>
          <p:cNvSpPr/>
          <p:nvPr/>
        </p:nvSpPr>
        <p:spPr>
          <a:xfrm>
            <a:off x="198781" y="3031559"/>
            <a:ext cx="37912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3"/>
              </a:rPr>
              <a:t>http://localhost/dashboard/</a:t>
            </a:r>
            <a:endParaRPr lang="en-US" altLang="ko-KR"/>
          </a:p>
          <a:p>
            <a:r>
              <a:rPr lang="ko-KR" altLang="en-US" b="1">
                <a:solidFill>
                  <a:srgbClr val="FF0000"/>
                </a:solidFill>
              </a:rPr>
              <a:t>정상 실행시 이곳에 접속해서 </a:t>
            </a:r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b="1">
                <a:solidFill>
                  <a:srgbClr val="FF0000"/>
                </a:solidFill>
              </a:rPr>
              <a:t>해당 페이지가 뜨는지 확인합니다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  <a:p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b="1">
                <a:solidFill>
                  <a:srgbClr val="FF0000"/>
                </a:solidFill>
              </a:rPr>
              <a:t>이 화면이 뜨면 정상적으로 뜨면 </a:t>
            </a:r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b="1">
                <a:solidFill>
                  <a:srgbClr val="FF0000"/>
                </a:solidFill>
              </a:rPr>
              <a:t>성공입니다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6902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976730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MySQL </a:t>
            </a:r>
            <a:r>
              <a:rPr lang="ko-KR" altLang="en-US" sz="3600"/>
              <a:t>환경변수 설정</a:t>
            </a:r>
            <a:endParaRPr lang="ko-KR" altLang="en-US" sz="36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12AFC5C-EC45-481E-8D8B-F64D30F65E38}"/>
              </a:ext>
            </a:extLst>
          </p:cNvPr>
          <p:cNvGrpSpPr/>
          <p:nvPr/>
        </p:nvGrpSpPr>
        <p:grpSpPr>
          <a:xfrm>
            <a:off x="6269760" y="705144"/>
            <a:ext cx="3980912" cy="2519231"/>
            <a:chOff x="7998126" y="717456"/>
            <a:chExt cx="3980912" cy="251923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2FCB2DE-C1EB-47D9-9AFC-7702757FC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8126" y="867103"/>
              <a:ext cx="3980912" cy="236958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4F7A765-4A57-47EF-B30E-A6C1AC375036}"/>
                </a:ext>
              </a:extLst>
            </p:cNvPr>
            <p:cNvSpPr/>
            <p:nvPr/>
          </p:nvSpPr>
          <p:spPr>
            <a:xfrm>
              <a:off x="10452101" y="2937394"/>
              <a:ext cx="763220" cy="29929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A694480-39BF-4011-84A1-E3594CEAE911}"/>
                </a:ext>
              </a:extLst>
            </p:cNvPr>
            <p:cNvSpPr/>
            <p:nvPr/>
          </p:nvSpPr>
          <p:spPr>
            <a:xfrm>
              <a:off x="10059566" y="2787747"/>
              <a:ext cx="309647" cy="29929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FF0000"/>
                  </a:solidFill>
                </a:rPr>
                <a:t>6</a:t>
              </a:r>
              <a:endParaRPr lang="ko-KR" altLang="en-US" b="1">
                <a:solidFill>
                  <a:srgbClr val="FF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87C0E1D-0BF0-4CE0-B852-538B2710DE51}"/>
                </a:ext>
              </a:extLst>
            </p:cNvPr>
            <p:cNvSpPr/>
            <p:nvPr/>
          </p:nvSpPr>
          <p:spPr>
            <a:xfrm>
              <a:off x="11215320" y="1016749"/>
              <a:ext cx="633780" cy="2659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A740CFE-C94E-46E7-92D8-360D5D5F4317}"/>
                </a:ext>
              </a:extLst>
            </p:cNvPr>
            <p:cNvSpPr/>
            <p:nvPr/>
          </p:nvSpPr>
          <p:spPr>
            <a:xfrm>
              <a:off x="10833711" y="717456"/>
              <a:ext cx="377426" cy="29929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FF0000"/>
                  </a:solidFill>
                </a:rPr>
                <a:t>4</a:t>
              </a:r>
              <a:endParaRPr lang="ko-KR" altLang="en-US" b="1">
                <a:solidFill>
                  <a:srgbClr val="FF0000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7352E33-873E-4832-9127-3722954AACBC}"/>
                </a:ext>
              </a:extLst>
            </p:cNvPr>
            <p:cNvSpPr/>
            <p:nvPr/>
          </p:nvSpPr>
          <p:spPr>
            <a:xfrm>
              <a:off x="8083511" y="1714112"/>
              <a:ext cx="380631" cy="33196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FF0000"/>
                  </a:solidFill>
                </a:rPr>
                <a:t>5</a:t>
              </a:r>
              <a:endParaRPr lang="ko-KR" alt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B643A02-7D17-4915-B25B-5978705611F9}"/>
              </a:ext>
            </a:extLst>
          </p:cNvPr>
          <p:cNvGrpSpPr/>
          <p:nvPr/>
        </p:nvGrpSpPr>
        <p:grpSpPr>
          <a:xfrm>
            <a:off x="2857231" y="806825"/>
            <a:ext cx="3159413" cy="3858985"/>
            <a:chOff x="3842271" y="867103"/>
            <a:chExt cx="3996198" cy="51127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F6F811F-3C23-4C43-8754-42AC6162C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466" b="15243"/>
            <a:stretch/>
          </p:blipFill>
          <p:spPr>
            <a:xfrm>
              <a:off x="3857557" y="867103"/>
              <a:ext cx="3980912" cy="511278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B848BE-88A7-4E10-9FB5-6B82F125E2E2}"/>
                </a:ext>
              </a:extLst>
            </p:cNvPr>
            <p:cNvSpPr/>
            <p:nvPr/>
          </p:nvSpPr>
          <p:spPr>
            <a:xfrm>
              <a:off x="4032587" y="4140199"/>
              <a:ext cx="3422313" cy="20587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EEA0D55-FCAA-4B99-99FC-CBCD217CD881}"/>
                </a:ext>
              </a:extLst>
            </p:cNvPr>
            <p:cNvSpPr/>
            <p:nvPr/>
          </p:nvSpPr>
          <p:spPr>
            <a:xfrm>
              <a:off x="3842271" y="3651201"/>
              <a:ext cx="380631" cy="43905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FF0000"/>
                  </a:solidFill>
                </a:rPr>
                <a:t>2</a:t>
              </a:r>
              <a:endParaRPr lang="ko-KR" altLang="en-US" b="1">
                <a:solidFill>
                  <a:srgbClr val="FF0000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3C32915-D8CE-4C12-A680-A7BBC805BAE7}"/>
                </a:ext>
              </a:extLst>
            </p:cNvPr>
            <p:cNvSpPr/>
            <p:nvPr/>
          </p:nvSpPr>
          <p:spPr>
            <a:xfrm>
              <a:off x="5860713" y="4901881"/>
              <a:ext cx="908387" cy="40169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2821FBE-B697-4F74-836B-B4A30135607E}"/>
                </a:ext>
              </a:extLst>
            </p:cNvPr>
            <p:cNvSpPr/>
            <p:nvPr/>
          </p:nvSpPr>
          <p:spPr>
            <a:xfrm>
              <a:off x="5467382" y="4529794"/>
              <a:ext cx="380631" cy="43905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FF0000"/>
                  </a:solidFill>
                </a:rPr>
                <a:t>3</a:t>
              </a:r>
              <a:endParaRPr lang="ko-KR" altLang="en-US" b="1">
                <a:solidFill>
                  <a:srgbClr val="FF0000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6F843DE-E0FC-4A43-9A42-575FC782A521}"/>
                </a:ext>
              </a:extLst>
            </p:cNvPr>
            <p:cNvSpPr/>
            <p:nvPr/>
          </p:nvSpPr>
          <p:spPr>
            <a:xfrm>
              <a:off x="6005880" y="5457690"/>
              <a:ext cx="763220" cy="40169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27E191D-6F26-483C-9B5B-6A5A76B4E47B}"/>
                </a:ext>
              </a:extLst>
            </p:cNvPr>
            <p:cNvSpPr/>
            <p:nvPr/>
          </p:nvSpPr>
          <p:spPr>
            <a:xfrm>
              <a:off x="5596099" y="5315029"/>
              <a:ext cx="380631" cy="43905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FF0000"/>
                  </a:solidFill>
                </a:rPr>
                <a:t>7</a:t>
              </a:r>
              <a:endParaRPr lang="ko-KR" alt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C314B53-56A9-4358-AB69-D5BD11413842}"/>
              </a:ext>
            </a:extLst>
          </p:cNvPr>
          <p:cNvGrpSpPr/>
          <p:nvPr/>
        </p:nvGrpSpPr>
        <p:grpSpPr>
          <a:xfrm>
            <a:off x="159657" y="815227"/>
            <a:ext cx="2456543" cy="3172574"/>
            <a:chOff x="159657" y="815227"/>
            <a:chExt cx="2456543" cy="3172574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9CCB46E-1668-4D76-A77B-AF73780E7E39}"/>
                </a:ext>
              </a:extLst>
            </p:cNvPr>
            <p:cNvGrpSpPr/>
            <p:nvPr/>
          </p:nvGrpSpPr>
          <p:grpSpPr>
            <a:xfrm>
              <a:off x="159657" y="815227"/>
              <a:ext cx="2456543" cy="3172574"/>
              <a:chOff x="159657" y="815226"/>
              <a:chExt cx="3574143" cy="5164659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A836124C-5C73-495A-B178-7F2720E09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657" y="815226"/>
                <a:ext cx="3574143" cy="5164659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A37162A-1BFB-41E6-B259-A8B336629DEC}"/>
                  </a:ext>
                </a:extLst>
              </p:cNvPr>
              <p:cNvSpPr/>
              <p:nvPr/>
            </p:nvSpPr>
            <p:spPr>
              <a:xfrm>
                <a:off x="2284029" y="4889500"/>
                <a:ext cx="1223740" cy="43905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35BC87F-DBF0-452F-AACD-1700E17F25EF}"/>
                  </a:ext>
                </a:extLst>
              </p:cNvPr>
              <p:cNvSpPr/>
              <p:nvPr/>
            </p:nvSpPr>
            <p:spPr>
              <a:xfrm>
                <a:off x="1903398" y="4517570"/>
                <a:ext cx="380631" cy="439057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>
                    <a:solidFill>
                      <a:srgbClr val="FF0000"/>
                    </a:solidFill>
                  </a:rPr>
                  <a:t>1</a:t>
                </a:r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6A9525B-BCCE-408E-B2D6-87DDFFB5FCE6}"/>
                </a:ext>
              </a:extLst>
            </p:cNvPr>
            <p:cNvSpPr/>
            <p:nvPr/>
          </p:nvSpPr>
          <p:spPr>
            <a:xfrm>
              <a:off x="1117600" y="3718095"/>
              <a:ext cx="502158" cy="26970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995C231-905E-43C2-AB20-2E916CA433EF}"/>
                </a:ext>
              </a:extLst>
            </p:cNvPr>
            <p:cNvSpPr/>
            <p:nvPr/>
          </p:nvSpPr>
          <p:spPr>
            <a:xfrm>
              <a:off x="764083" y="3560614"/>
              <a:ext cx="308482" cy="28932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rgbClr val="FF0000"/>
                  </a:solidFill>
                </a:rPr>
                <a:t>8</a:t>
              </a:r>
              <a:endParaRPr lang="ko-KR" altLang="en-US" b="1">
                <a:solidFill>
                  <a:srgbClr val="FF0000"/>
                </a:solidFill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A3205F-AA95-474B-8D5C-BC10365B59AC}"/>
              </a:ext>
            </a:extLst>
          </p:cNvPr>
          <p:cNvSpPr/>
          <p:nvPr/>
        </p:nvSpPr>
        <p:spPr>
          <a:xfrm>
            <a:off x="8640847" y="3902710"/>
            <a:ext cx="37271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b="1">
                <a:solidFill>
                  <a:srgbClr val="FF0000"/>
                </a:solidFill>
              </a:rPr>
              <a:t>환경변수</a:t>
            </a:r>
            <a:endParaRPr lang="en-US" altLang="ko-KR" b="1">
              <a:solidFill>
                <a:srgbClr val="FF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b="1">
                <a:solidFill>
                  <a:srgbClr val="FF0000"/>
                </a:solidFill>
              </a:rPr>
              <a:t>Path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b="1">
                <a:solidFill>
                  <a:srgbClr val="FF0000"/>
                </a:solidFill>
              </a:rPr>
              <a:t>편집</a:t>
            </a:r>
            <a:endParaRPr lang="en-US" altLang="ko-KR" b="1">
              <a:solidFill>
                <a:srgbClr val="FF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b="1">
                <a:solidFill>
                  <a:srgbClr val="FF0000"/>
                </a:solidFill>
              </a:rPr>
              <a:t>새로 만들기</a:t>
            </a:r>
            <a:endParaRPr lang="en-US" altLang="ko-KR" b="1">
              <a:solidFill>
                <a:srgbClr val="FF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b="1">
                <a:solidFill>
                  <a:srgbClr val="FF0000"/>
                </a:solidFill>
              </a:rPr>
              <a:t>C:\xampp\mysql\bin </a:t>
            </a:r>
            <a:r>
              <a:rPr lang="ko-KR" altLang="en-US" b="1">
                <a:solidFill>
                  <a:srgbClr val="FF0000"/>
                </a:solidFill>
              </a:rPr>
              <a:t>입력</a:t>
            </a:r>
            <a:endParaRPr lang="en-US" altLang="ko-KR" b="1">
              <a:solidFill>
                <a:srgbClr val="FF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b="1">
                <a:solidFill>
                  <a:srgbClr val="FF0000"/>
                </a:solidFill>
              </a:rPr>
              <a:t>확인</a:t>
            </a:r>
            <a:endParaRPr lang="en-US" altLang="ko-KR" b="1">
              <a:solidFill>
                <a:srgbClr val="FF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b="1">
                <a:solidFill>
                  <a:srgbClr val="FF0000"/>
                </a:solidFill>
              </a:rPr>
              <a:t>확인</a:t>
            </a:r>
            <a:endParaRPr lang="en-US" altLang="ko-KR" b="1">
              <a:solidFill>
                <a:srgbClr val="FF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b="1">
                <a:solidFill>
                  <a:srgbClr val="FF0000"/>
                </a:solidFill>
              </a:rPr>
              <a:t>확인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32" name="설명선 2 6">
            <a:extLst>
              <a:ext uri="{FF2B5EF4-FFF2-40B4-BE49-F238E27FC236}">
                <a16:creationId xmlns:a16="http://schemas.microsoft.com/office/drawing/2014/main" id="{49BD9FCE-F88F-46F4-8538-88CBE071C311}"/>
              </a:ext>
            </a:extLst>
          </p:cNvPr>
          <p:cNvSpPr/>
          <p:nvPr/>
        </p:nvSpPr>
        <p:spPr>
          <a:xfrm>
            <a:off x="6435839" y="2123436"/>
            <a:ext cx="1125155" cy="229042"/>
          </a:xfrm>
          <a:prstGeom prst="borderCallout2">
            <a:avLst>
              <a:gd name="adj1" fmla="val 104050"/>
              <a:gd name="adj2" fmla="val 28044"/>
              <a:gd name="adj3" fmla="val 889526"/>
              <a:gd name="adj4" fmla="val 19277"/>
              <a:gd name="adj5" fmla="val 1307965"/>
              <a:gd name="adj6" fmla="val 352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E85191-0424-4C19-9CC4-51E85851BD22}"/>
              </a:ext>
            </a:extLst>
          </p:cNvPr>
          <p:cNvSpPr/>
          <p:nvPr/>
        </p:nvSpPr>
        <p:spPr>
          <a:xfrm>
            <a:off x="5038652" y="5265206"/>
            <a:ext cx="3394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00B0F0"/>
                </a:solidFill>
              </a:rPr>
              <a:t>XAMPP</a:t>
            </a:r>
            <a:r>
              <a:rPr lang="ko-KR" altLang="en-US" b="1">
                <a:solidFill>
                  <a:srgbClr val="00B0F0"/>
                </a:solidFill>
              </a:rPr>
              <a:t>설치폴더</a:t>
            </a:r>
            <a:r>
              <a:rPr lang="en-US" altLang="ko-KR" b="1">
                <a:solidFill>
                  <a:srgbClr val="00B0F0"/>
                </a:solidFill>
              </a:rPr>
              <a:t>\mysql\bin</a:t>
            </a:r>
          </a:p>
        </p:txBody>
      </p:sp>
    </p:spTree>
    <p:extLst>
      <p:ext uri="{BB962C8B-B14F-4D97-AF65-F5344CB8AC3E}">
        <p14:creationId xmlns:p14="http://schemas.microsoft.com/office/powerpoint/2010/main" val="595587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2327">
              <a:alpha val="6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6" name="组 5"/>
          <p:cNvGrpSpPr/>
          <p:nvPr/>
        </p:nvGrpSpPr>
        <p:grpSpPr>
          <a:xfrm>
            <a:off x="805485" y="1496534"/>
            <a:ext cx="4506439" cy="3375155"/>
            <a:chOff x="1520621" y="1277530"/>
            <a:chExt cx="3379827" cy="2531365"/>
          </a:xfrm>
        </p:grpSpPr>
        <p:sp>
          <p:nvSpPr>
            <p:cNvPr id="3" name="文本框 2"/>
            <p:cNvSpPr txBox="1"/>
            <p:nvPr/>
          </p:nvSpPr>
          <p:spPr>
            <a:xfrm>
              <a:off x="3046335" y="1751674"/>
              <a:ext cx="1854113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267" b="1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설치 과정</a:t>
              </a:r>
              <a:endParaRPr kumimoji="1" lang="zh-CN" altLang="en-US" sz="4267" b="1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520621" y="1277530"/>
              <a:ext cx="1445348" cy="25313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kumimoji="1" lang="en-US" altLang="zh-CN" sz="26666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2</a:t>
              </a:r>
              <a:endParaRPr kumimoji="1" lang="zh-CN" altLang="en-US" sz="26666" dirty="0">
                <a:solidFill>
                  <a:schemeClr val="bg2">
                    <a:lumMod val="25000"/>
                    <a:lumOff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244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976730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DB </a:t>
            </a:r>
            <a:r>
              <a:rPr lang="ko-KR" altLang="en-US" sz="3600"/>
              <a:t>생성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8A2B31-C377-47A8-A46D-6573BDCE3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277" y="1041400"/>
            <a:ext cx="8012906" cy="4191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C052E4-EBD8-4782-88B2-BCC00D483F14}"/>
              </a:ext>
            </a:extLst>
          </p:cNvPr>
          <p:cNvSpPr/>
          <p:nvPr/>
        </p:nvSpPr>
        <p:spPr>
          <a:xfrm>
            <a:off x="1025452" y="5447268"/>
            <a:ext cx="61500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cmd</a:t>
            </a:r>
            <a:r>
              <a:rPr lang="ko-KR" altLang="en-US" b="1">
                <a:solidFill>
                  <a:srgbClr val="FF0000"/>
                </a:solidFill>
              </a:rPr>
              <a:t>창에서 </a:t>
            </a:r>
            <a:r>
              <a:rPr lang="en-US" altLang="ko-KR" b="1">
                <a:solidFill>
                  <a:srgbClr val="00B0F0"/>
                </a:solidFill>
              </a:rPr>
              <a:t>mysql –u root</a:t>
            </a:r>
          </a:p>
          <a:p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b="1">
                <a:solidFill>
                  <a:srgbClr val="FF0000"/>
                </a:solidFill>
              </a:rPr>
              <a:t>명령어를 입력후 다음과 같은 메시지가 나오는지 확인합니다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5" name="설명선 2 6">
            <a:extLst>
              <a:ext uri="{FF2B5EF4-FFF2-40B4-BE49-F238E27FC236}">
                <a16:creationId xmlns:a16="http://schemas.microsoft.com/office/drawing/2014/main" id="{4FAF1242-F9F7-4568-947B-92B886E27466}"/>
              </a:ext>
            </a:extLst>
          </p:cNvPr>
          <p:cNvSpPr/>
          <p:nvPr/>
        </p:nvSpPr>
        <p:spPr>
          <a:xfrm>
            <a:off x="1970277" y="1922739"/>
            <a:ext cx="2843023" cy="274361"/>
          </a:xfrm>
          <a:prstGeom prst="borderCallout2">
            <a:avLst>
              <a:gd name="adj1" fmla="val 53132"/>
              <a:gd name="adj2" fmla="val -99"/>
              <a:gd name="adj3" fmla="val 84091"/>
              <a:gd name="adj4" fmla="val -36115"/>
              <a:gd name="adj5" fmla="val 1247789"/>
              <a:gd name="adj6" fmla="val -2774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984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E301595-3DEB-4699-891B-8A629007D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90" y="867103"/>
            <a:ext cx="7777163" cy="4252594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976730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DB </a:t>
            </a:r>
            <a:r>
              <a:rPr lang="ko-KR" altLang="en-US" sz="3600"/>
              <a:t>생성</a:t>
            </a:r>
            <a:endParaRPr lang="ko-KR" altLang="en-US" sz="3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C052E4-EBD8-4782-88B2-BCC00D483F14}"/>
              </a:ext>
            </a:extLst>
          </p:cNvPr>
          <p:cNvSpPr/>
          <p:nvPr/>
        </p:nvSpPr>
        <p:spPr>
          <a:xfrm>
            <a:off x="1025452" y="5447268"/>
            <a:ext cx="61500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00B0F0"/>
                </a:solidFill>
              </a:rPr>
              <a:t>create database AndroidTest; </a:t>
            </a:r>
            <a:r>
              <a:rPr lang="en-US" altLang="ko-KR" b="1">
                <a:solidFill>
                  <a:srgbClr val="FF0000"/>
                </a:solidFill>
              </a:rPr>
              <a:t>//DB</a:t>
            </a:r>
            <a:r>
              <a:rPr lang="ko-KR" altLang="en-US" b="1">
                <a:solidFill>
                  <a:srgbClr val="FF0000"/>
                </a:solidFill>
              </a:rPr>
              <a:t>생성</a:t>
            </a:r>
            <a:endParaRPr lang="en-US" altLang="ko-KR" b="1">
              <a:solidFill>
                <a:srgbClr val="00B0F0"/>
              </a:solidFill>
            </a:endParaRPr>
          </a:p>
          <a:p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b="1">
                <a:solidFill>
                  <a:srgbClr val="FF0000"/>
                </a:solidFill>
              </a:rPr>
              <a:t>명령어를 입력후 다음과 같은 메시지가 나오는지 확인합니다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5" name="설명선 2 6">
            <a:extLst>
              <a:ext uri="{FF2B5EF4-FFF2-40B4-BE49-F238E27FC236}">
                <a16:creationId xmlns:a16="http://schemas.microsoft.com/office/drawing/2014/main" id="{4FAF1242-F9F7-4568-947B-92B886E27466}"/>
              </a:ext>
            </a:extLst>
          </p:cNvPr>
          <p:cNvSpPr/>
          <p:nvPr/>
        </p:nvSpPr>
        <p:spPr>
          <a:xfrm>
            <a:off x="2292455" y="4107139"/>
            <a:ext cx="3333645" cy="287061"/>
          </a:xfrm>
          <a:prstGeom prst="borderCallout2">
            <a:avLst>
              <a:gd name="adj1" fmla="val 53132"/>
              <a:gd name="adj2" fmla="val -99"/>
              <a:gd name="adj3" fmla="val 53122"/>
              <a:gd name="adj4" fmla="val -28496"/>
              <a:gd name="adj5" fmla="val 459313"/>
              <a:gd name="adj6" fmla="val -312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301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B64A7F3-35AE-4B5B-B615-803E146E4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048" y="841703"/>
            <a:ext cx="7853363" cy="4294261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976730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DB </a:t>
            </a:r>
            <a:r>
              <a:rPr lang="ko-KR" altLang="en-US" sz="3600"/>
              <a:t>생성</a:t>
            </a:r>
            <a:endParaRPr lang="ko-KR" altLang="en-US" sz="3600" dirty="0"/>
          </a:p>
        </p:txBody>
      </p:sp>
      <p:sp>
        <p:nvSpPr>
          <p:cNvPr id="35" name="설명선 2 6">
            <a:extLst>
              <a:ext uri="{FF2B5EF4-FFF2-40B4-BE49-F238E27FC236}">
                <a16:creationId xmlns:a16="http://schemas.microsoft.com/office/drawing/2014/main" id="{4FAF1242-F9F7-4568-947B-92B886E27466}"/>
              </a:ext>
            </a:extLst>
          </p:cNvPr>
          <p:cNvSpPr/>
          <p:nvPr/>
        </p:nvSpPr>
        <p:spPr>
          <a:xfrm>
            <a:off x="2050048" y="4500839"/>
            <a:ext cx="2445752" cy="261661"/>
          </a:xfrm>
          <a:prstGeom prst="borderCallout2">
            <a:avLst>
              <a:gd name="adj1" fmla="val 53132"/>
              <a:gd name="adj2" fmla="val -99"/>
              <a:gd name="adj3" fmla="val 48698"/>
              <a:gd name="adj4" fmla="val -29214"/>
              <a:gd name="adj5" fmla="val 327137"/>
              <a:gd name="adj6" fmla="val -30833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92EF3C-DFC3-48B0-B19E-989A6CA28D2B}"/>
              </a:ext>
            </a:extLst>
          </p:cNvPr>
          <p:cNvSpPr/>
          <p:nvPr/>
        </p:nvSpPr>
        <p:spPr>
          <a:xfrm>
            <a:off x="1025452" y="5447268"/>
            <a:ext cx="61500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00B0F0"/>
                </a:solidFill>
              </a:rPr>
              <a:t>create use</a:t>
            </a:r>
            <a:r>
              <a:rPr lang="ko-KR" altLang="en-US" b="1">
                <a:solidFill>
                  <a:srgbClr val="00B0F0"/>
                </a:solidFill>
              </a:rPr>
              <a:t> </a:t>
            </a:r>
            <a:r>
              <a:rPr lang="en-US" altLang="ko-KR" b="1">
                <a:solidFill>
                  <a:srgbClr val="00B0F0"/>
                </a:solidFill>
              </a:rPr>
              <a:t>AndroidTest; </a:t>
            </a:r>
            <a:r>
              <a:rPr lang="en-US" altLang="ko-KR" b="1">
                <a:solidFill>
                  <a:srgbClr val="FF0000"/>
                </a:solidFill>
              </a:rPr>
              <a:t>//</a:t>
            </a:r>
            <a:r>
              <a:rPr lang="ko-KR" altLang="en-US" b="1">
                <a:solidFill>
                  <a:srgbClr val="FF0000"/>
                </a:solidFill>
              </a:rPr>
              <a:t>생성한 데이터 베이스 사용</a:t>
            </a:r>
            <a:endParaRPr lang="en-US" altLang="ko-KR" b="1">
              <a:solidFill>
                <a:srgbClr val="00B0F0"/>
              </a:solidFill>
            </a:endParaRPr>
          </a:p>
          <a:p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b="1">
                <a:solidFill>
                  <a:srgbClr val="FF0000"/>
                </a:solidFill>
              </a:rPr>
              <a:t>명령어를 입력후 다음과 같은 메시지가 나오는지 확인합니다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9184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ECB586-DC6E-45DE-9411-8FB5842A0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342" y="1218871"/>
            <a:ext cx="8597315" cy="4228397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976730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DB </a:t>
            </a:r>
            <a:r>
              <a:rPr lang="ko-KR" altLang="en-US" sz="3600"/>
              <a:t>생성</a:t>
            </a:r>
            <a:endParaRPr lang="ko-KR" altLang="en-US" sz="3600" dirty="0"/>
          </a:p>
        </p:txBody>
      </p:sp>
      <p:sp>
        <p:nvSpPr>
          <p:cNvPr id="35" name="설명선 2 6">
            <a:extLst>
              <a:ext uri="{FF2B5EF4-FFF2-40B4-BE49-F238E27FC236}">
                <a16:creationId xmlns:a16="http://schemas.microsoft.com/office/drawing/2014/main" id="{4FAF1242-F9F7-4568-947B-92B886E27466}"/>
              </a:ext>
            </a:extLst>
          </p:cNvPr>
          <p:cNvSpPr/>
          <p:nvPr/>
        </p:nvSpPr>
        <p:spPr>
          <a:xfrm>
            <a:off x="2443748" y="4419601"/>
            <a:ext cx="7436852" cy="279400"/>
          </a:xfrm>
          <a:prstGeom prst="borderCallout2">
            <a:avLst>
              <a:gd name="adj1" fmla="val 53132"/>
              <a:gd name="adj2" fmla="val -99"/>
              <a:gd name="adj3" fmla="val 48698"/>
              <a:gd name="adj4" fmla="val -10942"/>
              <a:gd name="adj5" fmla="val 363501"/>
              <a:gd name="adj6" fmla="val -1580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92EF3C-DFC3-48B0-B19E-989A6CA28D2B}"/>
              </a:ext>
            </a:extLst>
          </p:cNvPr>
          <p:cNvSpPr/>
          <p:nvPr/>
        </p:nvSpPr>
        <p:spPr>
          <a:xfrm>
            <a:off x="1025452" y="5447268"/>
            <a:ext cx="106077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00B0F0"/>
                </a:solidFill>
              </a:rPr>
              <a:t>create table HumanInfo(Age int, name varchar(40), address varchar(40)); </a:t>
            </a:r>
            <a:r>
              <a:rPr lang="en-US" altLang="ko-KR" b="1">
                <a:solidFill>
                  <a:srgbClr val="FF0000"/>
                </a:solidFill>
              </a:rPr>
              <a:t>//</a:t>
            </a:r>
            <a:r>
              <a:rPr lang="ko-KR" altLang="en-US" b="1">
                <a:solidFill>
                  <a:srgbClr val="FF0000"/>
                </a:solidFill>
              </a:rPr>
              <a:t>테이블 생성</a:t>
            </a:r>
            <a:endParaRPr lang="en-US" altLang="ko-KR" b="1">
              <a:solidFill>
                <a:srgbClr val="00B0F0"/>
              </a:solidFill>
            </a:endParaRPr>
          </a:p>
          <a:p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b="1">
                <a:solidFill>
                  <a:srgbClr val="FF0000"/>
                </a:solidFill>
              </a:rPr>
              <a:t>명령어를 입력후 다음과 같은 메시지가 나오는지 확인합니다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30807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CC3F37-7317-49E3-89C4-FD5B81B4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67" y="754773"/>
            <a:ext cx="8303210" cy="419608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976730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DB </a:t>
            </a:r>
            <a:r>
              <a:rPr lang="ko-KR" altLang="en-US" sz="3600"/>
              <a:t>생성</a:t>
            </a:r>
            <a:endParaRPr lang="ko-KR" altLang="en-US" sz="3600" dirty="0"/>
          </a:p>
        </p:txBody>
      </p:sp>
      <p:sp>
        <p:nvSpPr>
          <p:cNvPr id="35" name="설명선 2 6">
            <a:extLst>
              <a:ext uri="{FF2B5EF4-FFF2-40B4-BE49-F238E27FC236}">
                <a16:creationId xmlns:a16="http://schemas.microsoft.com/office/drawing/2014/main" id="{4FAF1242-F9F7-4568-947B-92B886E27466}"/>
              </a:ext>
            </a:extLst>
          </p:cNvPr>
          <p:cNvSpPr/>
          <p:nvPr/>
        </p:nvSpPr>
        <p:spPr>
          <a:xfrm>
            <a:off x="1968500" y="2095500"/>
            <a:ext cx="6270395" cy="2446640"/>
          </a:xfrm>
          <a:prstGeom prst="borderCallout2">
            <a:avLst>
              <a:gd name="adj1" fmla="val 53132"/>
              <a:gd name="adj2" fmla="val -99"/>
              <a:gd name="adj3" fmla="val 53385"/>
              <a:gd name="adj4" fmla="val -10942"/>
              <a:gd name="adj5" fmla="val 120065"/>
              <a:gd name="adj6" fmla="val -108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92EF3C-DFC3-48B0-B19E-989A6CA28D2B}"/>
              </a:ext>
            </a:extLst>
          </p:cNvPr>
          <p:cNvSpPr/>
          <p:nvPr/>
        </p:nvSpPr>
        <p:spPr>
          <a:xfrm>
            <a:off x="1101652" y="5005704"/>
            <a:ext cx="106077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00B0F0"/>
                </a:solidFill>
              </a:rPr>
              <a:t>insert into HumanInfo value(26, 'JaeHyeok', 'Korea');</a:t>
            </a:r>
          </a:p>
          <a:p>
            <a:r>
              <a:rPr lang="en-US" altLang="ko-KR" b="1">
                <a:solidFill>
                  <a:srgbClr val="00B0F0"/>
                </a:solidFill>
              </a:rPr>
              <a:t>insert into HumanInfo value(25, 'Gyumo', 'Japan');</a:t>
            </a:r>
          </a:p>
          <a:p>
            <a:r>
              <a:rPr lang="en-US" altLang="ko-KR" b="1">
                <a:solidFill>
                  <a:srgbClr val="00B0F0"/>
                </a:solidFill>
              </a:rPr>
              <a:t>insert into HumanInfo value(23, 'GiHo', 'Russia');</a:t>
            </a:r>
          </a:p>
          <a:p>
            <a:r>
              <a:rPr lang="en-US" altLang="ko-KR" b="1">
                <a:solidFill>
                  <a:srgbClr val="00B0F0"/>
                </a:solidFill>
              </a:rPr>
              <a:t>insert into HumanInfo value(23, 'JunHyok', 'Chaina’); </a:t>
            </a:r>
            <a:r>
              <a:rPr lang="en-US" altLang="ko-KR" b="1">
                <a:solidFill>
                  <a:srgbClr val="FF0000"/>
                </a:solidFill>
              </a:rPr>
              <a:t>//</a:t>
            </a:r>
            <a:r>
              <a:rPr lang="ko-KR" altLang="en-US" b="1">
                <a:solidFill>
                  <a:srgbClr val="FF0000"/>
                </a:solidFill>
              </a:rPr>
              <a:t>데이터 입력</a:t>
            </a:r>
            <a:endParaRPr lang="en-US" altLang="ko-KR" b="1">
              <a:solidFill>
                <a:srgbClr val="00B0F0"/>
              </a:solidFill>
            </a:endParaRPr>
          </a:p>
          <a:p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b="1">
                <a:solidFill>
                  <a:srgbClr val="FF0000"/>
                </a:solidFill>
              </a:rPr>
              <a:t>명령어를 입력후 다음과 같은 메시지가 나오는지 확인합니다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617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F71812-CA69-4230-B3ED-D7B29FC87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1" y="867103"/>
            <a:ext cx="9146416" cy="4449679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976730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DB </a:t>
            </a:r>
            <a:r>
              <a:rPr lang="ko-KR" altLang="en-US" sz="3600"/>
              <a:t>생성</a:t>
            </a:r>
            <a:endParaRPr lang="ko-KR" altLang="en-US" sz="3600" dirty="0"/>
          </a:p>
        </p:txBody>
      </p:sp>
      <p:sp>
        <p:nvSpPr>
          <p:cNvPr id="35" name="설명선 2 6">
            <a:extLst>
              <a:ext uri="{FF2B5EF4-FFF2-40B4-BE49-F238E27FC236}">
                <a16:creationId xmlns:a16="http://schemas.microsoft.com/office/drawing/2014/main" id="{4FAF1242-F9F7-4568-947B-92B886E27466}"/>
              </a:ext>
            </a:extLst>
          </p:cNvPr>
          <p:cNvSpPr/>
          <p:nvPr/>
        </p:nvSpPr>
        <p:spPr>
          <a:xfrm>
            <a:off x="2184401" y="2567736"/>
            <a:ext cx="2832099" cy="251664"/>
          </a:xfrm>
          <a:prstGeom prst="borderCallout2">
            <a:avLst>
              <a:gd name="adj1" fmla="val 73318"/>
              <a:gd name="adj2" fmla="val 798"/>
              <a:gd name="adj3" fmla="val 72413"/>
              <a:gd name="adj4" fmla="val -42797"/>
              <a:gd name="adj5" fmla="val 1176478"/>
              <a:gd name="adj6" fmla="val -4187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92EF3C-DFC3-48B0-B19E-989A6CA28D2B}"/>
              </a:ext>
            </a:extLst>
          </p:cNvPr>
          <p:cNvSpPr/>
          <p:nvPr/>
        </p:nvSpPr>
        <p:spPr>
          <a:xfrm>
            <a:off x="884703" y="5642143"/>
            <a:ext cx="106077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00B0F0"/>
                </a:solidFill>
              </a:rPr>
              <a:t>select * from HumanInfo </a:t>
            </a:r>
            <a:r>
              <a:rPr lang="en-US" altLang="ko-KR" b="1">
                <a:solidFill>
                  <a:srgbClr val="FF0000"/>
                </a:solidFill>
              </a:rPr>
              <a:t>// </a:t>
            </a:r>
            <a:r>
              <a:rPr lang="ko-KR" altLang="en-US" b="1">
                <a:solidFill>
                  <a:srgbClr val="FF0000"/>
                </a:solidFill>
              </a:rPr>
              <a:t>데이터 </a:t>
            </a:r>
            <a:r>
              <a:rPr lang="en-US" altLang="ko-KR" b="1">
                <a:solidFill>
                  <a:srgbClr val="FF0000"/>
                </a:solidFill>
              </a:rPr>
              <a:t>select</a:t>
            </a:r>
            <a:endParaRPr lang="en-US" altLang="ko-KR" b="1">
              <a:solidFill>
                <a:srgbClr val="00B0F0"/>
              </a:solidFill>
            </a:endParaRPr>
          </a:p>
          <a:p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b="1">
                <a:solidFill>
                  <a:srgbClr val="FF0000"/>
                </a:solidFill>
              </a:rPr>
              <a:t>명령어를 입력후 다음과 같은 메시지가 나오는지 확인합니다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8931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6F23BD-2B59-4BCA-9995-85F26C530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895" y="1261064"/>
            <a:ext cx="7516069" cy="5250355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976730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MySQL</a:t>
            </a:r>
            <a:r>
              <a:rPr lang="ko-KR" altLang="en-US" sz="3600"/>
              <a:t> </a:t>
            </a:r>
            <a:r>
              <a:rPr lang="en-US" altLang="ko-KR" sz="3600"/>
              <a:t>– PHP </a:t>
            </a:r>
            <a:r>
              <a:rPr lang="ko-KR" altLang="en-US" sz="3600"/>
              <a:t>연동</a:t>
            </a:r>
            <a:endParaRPr lang="ko-KR" altLang="en-US" sz="3600" dirty="0"/>
          </a:p>
        </p:txBody>
      </p:sp>
      <p:sp>
        <p:nvSpPr>
          <p:cNvPr id="35" name="설명선 2 6">
            <a:extLst>
              <a:ext uri="{FF2B5EF4-FFF2-40B4-BE49-F238E27FC236}">
                <a16:creationId xmlns:a16="http://schemas.microsoft.com/office/drawing/2014/main" id="{4FAF1242-F9F7-4568-947B-92B886E27466}"/>
              </a:ext>
            </a:extLst>
          </p:cNvPr>
          <p:cNvSpPr/>
          <p:nvPr/>
        </p:nvSpPr>
        <p:spPr>
          <a:xfrm>
            <a:off x="5192411" y="2389517"/>
            <a:ext cx="2467845" cy="202941"/>
          </a:xfrm>
          <a:prstGeom prst="borderCallout2">
            <a:avLst>
              <a:gd name="adj1" fmla="val 73318"/>
              <a:gd name="adj2" fmla="val 798"/>
              <a:gd name="adj3" fmla="val 26114"/>
              <a:gd name="adj4" fmla="val -31509"/>
              <a:gd name="adj5" fmla="val 20118"/>
              <a:gd name="adj6" fmla="val -4785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92EF3C-DFC3-48B0-B19E-989A6CA28D2B}"/>
              </a:ext>
            </a:extLst>
          </p:cNvPr>
          <p:cNvSpPr/>
          <p:nvPr/>
        </p:nvSpPr>
        <p:spPr>
          <a:xfrm>
            <a:off x="144187" y="4887667"/>
            <a:ext cx="42035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ko-KR" altLang="en-US" b="1">
                <a:solidFill>
                  <a:srgbClr val="FF0000"/>
                </a:solidFill>
              </a:rPr>
              <a:t>  </a:t>
            </a:r>
            <a:r>
              <a:rPr lang="en-US" altLang="ko-KR" b="1">
                <a:solidFill>
                  <a:srgbClr val="00B0F0"/>
                </a:solidFill>
              </a:rPr>
              <a:t>PHP_connection.php </a:t>
            </a:r>
            <a:r>
              <a:rPr lang="ko-KR" altLang="en-US" b="1">
                <a:solidFill>
                  <a:srgbClr val="FF0000"/>
                </a:solidFill>
              </a:rPr>
              <a:t>파일을</a:t>
            </a:r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b="1">
                <a:solidFill>
                  <a:srgbClr val="FF0000"/>
                </a:solidFill>
              </a:rPr>
              <a:t>       생성합니다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0D908C-F9BB-4D8B-8D76-C29FEC9CC82A}"/>
              </a:ext>
            </a:extLst>
          </p:cNvPr>
          <p:cNvSpPr/>
          <p:nvPr/>
        </p:nvSpPr>
        <p:spPr>
          <a:xfrm>
            <a:off x="144187" y="2223126"/>
            <a:ext cx="3755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b="1">
                <a:solidFill>
                  <a:srgbClr val="FF0000"/>
                </a:solidFill>
              </a:rPr>
              <a:t> </a:t>
            </a:r>
            <a:r>
              <a:rPr lang="ko-KR" altLang="en-US" b="1">
                <a:solidFill>
                  <a:srgbClr val="00B0F0"/>
                </a:solidFill>
              </a:rPr>
              <a:t>설치경로</a:t>
            </a:r>
            <a:r>
              <a:rPr lang="en-US" altLang="ko-KR" b="1">
                <a:solidFill>
                  <a:srgbClr val="00B0F0"/>
                </a:solidFill>
              </a:rPr>
              <a:t>\htdocs </a:t>
            </a:r>
            <a:r>
              <a:rPr lang="ko-KR" altLang="en-US" b="1">
                <a:solidFill>
                  <a:srgbClr val="FF0000"/>
                </a:solidFill>
              </a:rPr>
              <a:t>로 이동합니다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0" name="설명선 2 6">
            <a:extLst>
              <a:ext uri="{FF2B5EF4-FFF2-40B4-BE49-F238E27FC236}">
                <a16:creationId xmlns:a16="http://schemas.microsoft.com/office/drawing/2014/main" id="{3067F6A7-16FC-4DB1-B5CA-D610C1F0B699}"/>
              </a:ext>
            </a:extLst>
          </p:cNvPr>
          <p:cNvSpPr/>
          <p:nvPr/>
        </p:nvSpPr>
        <p:spPr>
          <a:xfrm>
            <a:off x="5623732" y="5072333"/>
            <a:ext cx="2467845" cy="287460"/>
          </a:xfrm>
          <a:prstGeom prst="borderCallout2">
            <a:avLst>
              <a:gd name="adj1" fmla="val 73318"/>
              <a:gd name="adj2" fmla="val 798"/>
              <a:gd name="adj3" fmla="val 26114"/>
              <a:gd name="adj4" fmla="val -31509"/>
              <a:gd name="adj5" fmla="val 20118"/>
              <a:gd name="adj6" fmla="val -663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10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874004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MySQL</a:t>
            </a:r>
            <a:r>
              <a:rPr lang="ko-KR" altLang="en-US" sz="3600"/>
              <a:t> </a:t>
            </a:r>
            <a:r>
              <a:rPr lang="en-US" altLang="ko-KR" sz="3600"/>
              <a:t>– PHP </a:t>
            </a:r>
            <a:r>
              <a:rPr lang="ko-KR" altLang="en-US" sz="3600"/>
              <a:t>연동</a:t>
            </a:r>
            <a:endParaRPr lang="ko-KR" altLang="en-US" sz="3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0D908C-F9BB-4D8B-8D76-C29FEC9CC82A}"/>
              </a:ext>
            </a:extLst>
          </p:cNvPr>
          <p:cNvSpPr/>
          <p:nvPr/>
        </p:nvSpPr>
        <p:spPr>
          <a:xfrm>
            <a:off x="266048" y="1468116"/>
            <a:ext cx="50525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b="1">
                <a:solidFill>
                  <a:srgbClr val="FF0000"/>
                </a:solidFill>
              </a:rPr>
              <a:t> </a:t>
            </a:r>
            <a:r>
              <a:rPr lang="en-US" altLang="ko-KR" b="1">
                <a:solidFill>
                  <a:srgbClr val="00B0F0"/>
                </a:solidFill>
              </a:rPr>
              <a:t>PHP_connection.php </a:t>
            </a:r>
            <a:r>
              <a:rPr lang="ko-KR" altLang="en-US" b="1">
                <a:solidFill>
                  <a:srgbClr val="FF0000"/>
                </a:solidFill>
              </a:rPr>
              <a:t>파일에 사진과 같은 코드를 입력합니다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7172D4-5345-4A38-AAF6-EFE733BDF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86" b="52660"/>
          <a:stretch/>
        </p:blipFill>
        <p:spPr>
          <a:xfrm>
            <a:off x="5561901" y="168011"/>
            <a:ext cx="6364051" cy="638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32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9EB8EF-5E89-4C8C-B03C-B8DA2FEC6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43" y="1265228"/>
            <a:ext cx="7576540" cy="3701055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976730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MySQL</a:t>
            </a:r>
            <a:r>
              <a:rPr lang="ko-KR" altLang="en-US" sz="3600"/>
              <a:t> </a:t>
            </a:r>
            <a:r>
              <a:rPr lang="en-US" altLang="ko-KR" sz="3600"/>
              <a:t>– PHP </a:t>
            </a:r>
            <a:r>
              <a:rPr lang="ko-KR" altLang="en-US" sz="3600"/>
              <a:t>연동 완료</a:t>
            </a:r>
            <a:endParaRPr lang="ko-KR" altLang="en-US" sz="3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0D908C-F9BB-4D8B-8D76-C29FEC9CC82A}"/>
              </a:ext>
            </a:extLst>
          </p:cNvPr>
          <p:cNvSpPr/>
          <p:nvPr/>
        </p:nvSpPr>
        <p:spPr>
          <a:xfrm>
            <a:off x="7774683" y="1844230"/>
            <a:ext cx="465868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b="1">
                <a:solidFill>
                  <a:srgbClr val="FF0000"/>
                </a:solidFill>
              </a:rPr>
              <a:t>웹브라우저에서</a:t>
            </a:r>
            <a:r>
              <a:rPr lang="en-US" altLang="ko-KR" b="1">
                <a:solidFill>
                  <a:srgbClr val="FF0000"/>
                </a:solidFill>
              </a:rPr>
              <a:t> </a:t>
            </a:r>
            <a:r>
              <a:rPr lang="en-US" altLang="ko-KR" b="1">
                <a:solidFill>
                  <a:srgbClr val="00B0F0"/>
                </a:solidFill>
              </a:rPr>
              <a:t>localhos/PHP_connection.php </a:t>
            </a:r>
            <a:r>
              <a:rPr lang="ko-KR" altLang="en-US" b="1">
                <a:solidFill>
                  <a:srgbClr val="FF0000"/>
                </a:solidFill>
              </a:rPr>
              <a:t>를 입력합니다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b="1">
              <a:solidFill>
                <a:srgbClr val="FF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b="1">
                <a:solidFill>
                  <a:srgbClr val="FF0000"/>
                </a:solidFill>
              </a:rPr>
              <a:t>다음과 같은 </a:t>
            </a:r>
            <a:r>
              <a:rPr lang="en-US" altLang="ko-KR" b="1">
                <a:solidFill>
                  <a:srgbClr val="FF0000"/>
                </a:solidFill>
              </a:rPr>
              <a:t>json</a:t>
            </a:r>
            <a:r>
              <a:rPr lang="ko-KR" altLang="en-US" b="1">
                <a:solidFill>
                  <a:srgbClr val="FF0000"/>
                </a:solidFill>
              </a:rPr>
              <a:t>형태의 </a:t>
            </a:r>
            <a:r>
              <a:rPr lang="en-US" altLang="ko-KR" b="1">
                <a:solidFill>
                  <a:srgbClr val="FF0000"/>
                </a:solidFill>
              </a:rPr>
              <a:t>String </a:t>
            </a:r>
            <a:r>
              <a:rPr lang="ko-KR" altLang="en-US" b="1">
                <a:solidFill>
                  <a:srgbClr val="FF0000"/>
                </a:solidFill>
              </a:rPr>
              <a:t>값이 나오는지 확인해봅니다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7" name="설명선 2 6">
            <a:extLst>
              <a:ext uri="{FF2B5EF4-FFF2-40B4-BE49-F238E27FC236}">
                <a16:creationId xmlns:a16="http://schemas.microsoft.com/office/drawing/2014/main" id="{BE5C990C-4424-4845-85DC-75C1B478C5C2}"/>
              </a:ext>
            </a:extLst>
          </p:cNvPr>
          <p:cNvSpPr/>
          <p:nvPr/>
        </p:nvSpPr>
        <p:spPr>
          <a:xfrm rot="10800000">
            <a:off x="1358641" y="1844230"/>
            <a:ext cx="2676464" cy="664077"/>
          </a:xfrm>
          <a:prstGeom prst="borderCallout2">
            <a:avLst>
              <a:gd name="adj1" fmla="val 73318"/>
              <a:gd name="adj2" fmla="val 798"/>
              <a:gd name="adj3" fmla="val 59124"/>
              <a:gd name="adj4" fmla="val -52971"/>
              <a:gd name="adj5" fmla="val 60510"/>
              <a:gd name="adj6" fmla="val -1292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설명선 2 6">
            <a:extLst>
              <a:ext uri="{FF2B5EF4-FFF2-40B4-BE49-F238E27FC236}">
                <a16:creationId xmlns:a16="http://schemas.microsoft.com/office/drawing/2014/main" id="{E848E257-4C78-473A-8D3C-32A95C94D038}"/>
              </a:ext>
            </a:extLst>
          </p:cNvPr>
          <p:cNvSpPr/>
          <p:nvPr/>
        </p:nvSpPr>
        <p:spPr>
          <a:xfrm rot="10800000">
            <a:off x="198143" y="3020036"/>
            <a:ext cx="7108668" cy="1023456"/>
          </a:xfrm>
          <a:prstGeom prst="borderCallout2">
            <a:avLst>
              <a:gd name="adj1" fmla="val 73318"/>
              <a:gd name="adj2" fmla="val 69"/>
              <a:gd name="adj3" fmla="val 77810"/>
              <a:gd name="adj4" fmla="val -4234"/>
              <a:gd name="adj5" fmla="val 80542"/>
              <a:gd name="adj6" fmla="val -622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753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976730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PHP</a:t>
            </a:r>
            <a:r>
              <a:rPr lang="ko-KR" altLang="en-US" sz="3600"/>
              <a:t> </a:t>
            </a:r>
            <a:r>
              <a:rPr lang="en-US" altLang="ko-KR" sz="3600"/>
              <a:t>– </a:t>
            </a:r>
            <a:r>
              <a:rPr lang="ko-KR" altLang="en-US" sz="3600"/>
              <a:t>안드로이드</a:t>
            </a:r>
            <a:r>
              <a:rPr lang="en-US" altLang="ko-KR" sz="3600"/>
              <a:t> </a:t>
            </a:r>
            <a:r>
              <a:rPr lang="ko-KR" altLang="en-US" sz="3600"/>
              <a:t>연동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C238D-FC39-4924-9B85-A374EFCED0D5}"/>
              </a:ext>
            </a:extLst>
          </p:cNvPr>
          <p:cNvSpPr txBox="1"/>
          <p:nvPr/>
        </p:nvSpPr>
        <p:spPr>
          <a:xfrm>
            <a:off x="251669" y="1577131"/>
            <a:ext cx="791466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&lt;?xml version="1.0" encoding="utf-8"?&gt;</a:t>
            </a:r>
          </a:p>
          <a:p>
            <a:r>
              <a:rPr lang="en-US" altLang="ko-KR"/>
              <a:t>&lt;manifest xmlns:android="http://schemas.android.com/apk/res/android"</a:t>
            </a:r>
          </a:p>
          <a:p>
            <a:r>
              <a:rPr lang="en-US" altLang="ko-KR"/>
              <a:t>    package="com.example.android_exam"&gt;</a:t>
            </a:r>
          </a:p>
          <a:p>
            <a:r>
              <a:rPr lang="en-US" altLang="ko-KR"/>
              <a:t>    &lt;application</a:t>
            </a:r>
          </a:p>
          <a:p>
            <a:r>
              <a:rPr lang="en-US" altLang="ko-KR"/>
              <a:t>        android:allowBackup="true"</a:t>
            </a:r>
          </a:p>
          <a:p>
            <a:r>
              <a:rPr lang="en-US" altLang="ko-KR"/>
              <a:t>        android:icon="@mipmap/ic_launcher"</a:t>
            </a:r>
          </a:p>
          <a:p>
            <a:r>
              <a:rPr lang="en-US" altLang="ko-KR"/>
              <a:t>        android:label="@string/app_name"</a:t>
            </a:r>
          </a:p>
          <a:p>
            <a:r>
              <a:rPr lang="en-US" altLang="ko-KR"/>
              <a:t>        android:roundIcon="@mipmap/ic_launcher_round"</a:t>
            </a:r>
          </a:p>
          <a:p>
            <a:r>
              <a:rPr lang="en-US" altLang="ko-KR"/>
              <a:t>        android:supportsRtl="true"</a:t>
            </a:r>
          </a:p>
          <a:p>
            <a:r>
              <a:rPr lang="en-US" altLang="ko-KR"/>
              <a:t>        android:theme="@style/AppTheme"&gt;</a:t>
            </a:r>
          </a:p>
          <a:p>
            <a:r>
              <a:rPr lang="en-US" altLang="ko-KR"/>
              <a:t>        &lt;activity android:name=".MainActivity"&gt;</a:t>
            </a:r>
          </a:p>
          <a:p>
            <a:r>
              <a:rPr lang="en-US" altLang="ko-KR"/>
              <a:t>            &lt;intent-filter&gt;</a:t>
            </a:r>
          </a:p>
          <a:p>
            <a:r>
              <a:rPr lang="en-US" altLang="ko-KR"/>
              <a:t>                &lt;action android:name="android.intent.action.MAIN" /&gt;</a:t>
            </a:r>
          </a:p>
          <a:p>
            <a:endParaRPr lang="en-US" altLang="ko-KR"/>
          </a:p>
          <a:p>
            <a:r>
              <a:rPr lang="en-US" altLang="ko-KR"/>
              <a:t>                &lt;category android:name="android.intent.category.LAUNCHER" /&gt;</a:t>
            </a:r>
          </a:p>
          <a:p>
            <a:r>
              <a:rPr lang="en-US" altLang="ko-KR"/>
              <a:t>            &lt;/intent-filter&gt;</a:t>
            </a:r>
          </a:p>
          <a:p>
            <a:r>
              <a:rPr lang="en-US" altLang="ko-KR"/>
              <a:t>        &lt;/activity&gt;</a:t>
            </a:r>
          </a:p>
          <a:p>
            <a:r>
              <a:rPr lang="en-US" altLang="ko-KR"/>
              <a:t>    &lt;/application&gt;</a:t>
            </a:r>
          </a:p>
          <a:p>
            <a:r>
              <a:rPr lang="en-US" altLang="ko-KR"/>
              <a:t>    &lt;uses-permission android:name="android.permission.INTERNET" /&gt;</a:t>
            </a:r>
          </a:p>
          <a:p>
            <a:r>
              <a:rPr lang="en-US" altLang="ko-KR"/>
              <a:t>&lt;/manifest&gt;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84E286-936D-46FA-9615-4D8BC4AE0869}"/>
              </a:ext>
            </a:extLst>
          </p:cNvPr>
          <p:cNvSpPr/>
          <p:nvPr/>
        </p:nvSpPr>
        <p:spPr>
          <a:xfrm>
            <a:off x="8899668" y="4966283"/>
            <a:ext cx="2930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00B0F0"/>
                </a:solidFill>
              </a:rPr>
              <a:t>AndroidManifest.xml </a:t>
            </a:r>
            <a:r>
              <a:rPr lang="ko-KR" altLang="en-US" b="1">
                <a:solidFill>
                  <a:srgbClr val="FF0000"/>
                </a:solidFill>
              </a:rPr>
              <a:t>에 해당 코드를 붙여넣습니다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7B0EA4-CD0F-440A-9858-997741FE4325}"/>
              </a:ext>
            </a:extLst>
          </p:cNvPr>
          <p:cNvSpPr/>
          <p:nvPr/>
        </p:nvSpPr>
        <p:spPr>
          <a:xfrm>
            <a:off x="290818" y="1122832"/>
            <a:ext cx="3325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AndroidManifest.xml</a:t>
            </a:r>
          </a:p>
        </p:txBody>
      </p:sp>
    </p:spTree>
    <p:extLst>
      <p:ext uri="{BB962C8B-B14F-4D97-AF65-F5344CB8AC3E}">
        <p14:creationId xmlns:p14="http://schemas.microsoft.com/office/powerpoint/2010/main" val="39127919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r>
              <a:rPr lang="ko-KR" altLang="en-US" sz="3600" dirty="0" err="1"/>
              <a:t>설치사이트</a:t>
            </a:r>
            <a:r>
              <a:rPr lang="ko-KR" altLang="en-US" sz="3600" dirty="0"/>
              <a:t> 접속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67103"/>
            <a:ext cx="7864366" cy="554968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https://developer.android.com/studio/?hl=ko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673" t="3114"/>
          <a:stretch/>
        </p:blipFill>
        <p:spPr>
          <a:xfrm>
            <a:off x="1966300" y="1393472"/>
            <a:ext cx="8252355" cy="4839339"/>
          </a:xfrm>
          <a:prstGeom prst="rect">
            <a:avLst/>
          </a:prstGeom>
        </p:spPr>
      </p:pic>
      <p:sp>
        <p:nvSpPr>
          <p:cNvPr id="7" name="설명선 2 6"/>
          <p:cNvSpPr/>
          <p:nvPr/>
        </p:nvSpPr>
        <p:spPr>
          <a:xfrm rot="10800000">
            <a:off x="5062194" y="3438881"/>
            <a:ext cx="1923068" cy="537328"/>
          </a:xfrm>
          <a:prstGeom prst="borderCallout2">
            <a:avLst>
              <a:gd name="adj1" fmla="val 87171"/>
              <a:gd name="adj2" fmla="val -174"/>
              <a:gd name="adj3" fmla="val 87171"/>
              <a:gd name="adj4" fmla="val -16039"/>
              <a:gd name="adj5" fmla="val 47003"/>
              <a:gd name="adj6" fmla="val -7982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559538" y="3653043"/>
            <a:ext cx="3478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Download Android Studio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클릭합니다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617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976730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PHP</a:t>
            </a:r>
            <a:r>
              <a:rPr lang="ko-KR" altLang="en-US" sz="3600"/>
              <a:t> </a:t>
            </a:r>
            <a:r>
              <a:rPr lang="en-US" altLang="ko-KR" sz="3600"/>
              <a:t>– </a:t>
            </a:r>
            <a:r>
              <a:rPr lang="ko-KR" altLang="en-US" sz="3600"/>
              <a:t>안드로이드</a:t>
            </a:r>
            <a:r>
              <a:rPr lang="en-US" altLang="ko-KR" sz="3600"/>
              <a:t> </a:t>
            </a:r>
            <a:r>
              <a:rPr lang="ko-KR" altLang="en-US" sz="3600"/>
              <a:t>연동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C238D-FC39-4924-9B85-A374EFCED0D5}"/>
              </a:ext>
            </a:extLst>
          </p:cNvPr>
          <p:cNvSpPr txBox="1"/>
          <p:nvPr/>
        </p:nvSpPr>
        <p:spPr>
          <a:xfrm>
            <a:off x="251669" y="1468852"/>
            <a:ext cx="11083419" cy="25022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package com.example.android_exam; //</a:t>
            </a:r>
            <a:r>
              <a:rPr lang="ko-KR" altLang="en-US"/>
              <a:t>패키지명은 처음 만들었을때 그대로</a:t>
            </a:r>
          </a:p>
          <a:p>
            <a:endParaRPr lang="ko-KR" altLang="en-US"/>
          </a:p>
          <a:p>
            <a:r>
              <a:rPr lang="en-US" altLang="ko-KR"/>
              <a:t>import android.os.Bundle;</a:t>
            </a:r>
          </a:p>
          <a:p>
            <a:r>
              <a:rPr lang="en-US" altLang="ko-KR"/>
              <a:t>import android.app.Activity;</a:t>
            </a:r>
          </a:p>
          <a:p>
            <a:r>
              <a:rPr lang="en-US" altLang="ko-KR"/>
              <a:t>import android.os.AsyncTask;</a:t>
            </a:r>
          </a:p>
          <a:p>
            <a:r>
              <a:rPr lang="en-US" altLang="ko-KR"/>
              <a:t>import android.widget.ListAdapter;</a:t>
            </a:r>
          </a:p>
          <a:p>
            <a:r>
              <a:rPr lang="en-US" altLang="ko-KR"/>
              <a:t>import android.widget.ListView;</a:t>
            </a:r>
          </a:p>
          <a:p>
            <a:r>
              <a:rPr lang="en-US" altLang="ko-KR"/>
              <a:t>import android.widget.SimpleAdapter;</a:t>
            </a:r>
          </a:p>
          <a:p>
            <a:r>
              <a:rPr lang="en-US" altLang="ko-KR"/>
              <a:t>import org.json.JSONArray;</a:t>
            </a:r>
          </a:p>
          <a:p>
            <a:r>
              <a:rPr lang="en-US" altLang="ko-KR"/>
              <a:t>import org.json.JSONException;</a:t>
            </a:r>
          </a:p>
          <a:p>
            <a:r>
              <a:rPr lang="en-US" altLang="ko-KR"/>
              <a:t>import org.json.JSONObject;</a:t>
            </a:r>
          </a:p>
          <a:p>
            <a:r>
              <a:rPr lang="en-US" altLang="ko-KR"/>
              <a:t>import java.io.BufferedReader;</a:t>
            </a:r>
          </a:p>
          <a:p>
            <a:r>
              <a:rPr lang="en-US" altLang="ko-KR"/>
              <a:t>import java.io.InputStreamReader;</a:t>
            </a:r>
          </a:p>
          <a:p>
            <a:r>
              <a:rPr lang="en-US" altLang="ko-KR"/>
              <a:t>import java.net.HttpURLConnection;</a:t>
            </a:r>
          </a:p>
          <a:p>
            <a:r>
              <a:rPr lang="en-US" altLang="ko-KR"/>
              <a:t>import java.net.URL;</a:t>
            </a:r>
          </a:p>
          <a:p>
            <a:r>
              <a:rPr lang="en-US" altLang="ko-KR"/>
              <a:t>import java.util.ArrayList;</a:t>
            </a:r>
          </a:p>
          <a:p>
            <a:r>
              <a:rPr lang="en-US" altLang="ko-KR"/>
              <a:t>import java.util.HashMap;</a:t>
            </a:r>
          </a:p>
          <a:p>
            <a:endParaRPr lang="en-US" altLang="ko-KR"/>
          </a:p>
          <a:p>
            <a:r>
              <a:rPr lang="en-US" altLang="ko-KR"/>
              <a:t>public class MainActivity extends Activity {</a:t>
            </a:r>
          </a:p>
          <a:p>
            <a:r>
              <a:rPr lang="en-US" altLang="ko-KR"/>
              <a:t>    String myJSON;</a:t>
            </a:r>
          </a:p>
          <a:p>
            <a:r>
              <a:rPr lang="en-US" altLang="ko-KR"/>
              <a:t>    private static final String TAG_RESULTS = "result";</a:t>
            </a:r>
          </a:p>
          <a:p>
            <a:r>
              <a:rPr lang="en-US" altLang="ko-KR"/>
              <a:t>    private static final String TAG_ID = "id";</a:t>
            </a:r>
          </a:p>
          <a:p>
            <a:r>
              <a:rPr lang="en-US" altLang="ko-KR"/>
              <a:t>    private static final String TAG_NAME = "name";</a:t>
            </a:r>
          </a:p>
          <a:p>
            <a:r>
              <a:rPr lang="en-US" altLang="ko-KR"/>
              <a:t>    private static final String TAG_ADD = "address";</a:t>
            </a:r>
          </a:p>
          <a:p>
            <a:r>
              <a:rPr lang="en-US" altLang="ko-KR"/>
              <a:t>    JSONArray peoples = null;</a:t>
            </a:r>
          </a:p>
          <a:p>
            <a:r>
              <a:rPr lang="en-US" altLang="ko-KR"/>
              <a:t>    ArrayList&lt;HashMap&lt;String, String&gt;&gt; personList;</a:t>
            </a:r>
          </a:p>
          <a:p>
            <a:r>
              <a:rPr lang="en-US" altLang="ko-KR"/>
              <a:t>    ListView list;</a:t>
            </a:r>
          </a:p>
          <a:p>
            <a:r>
              <a:rPr lang="en-US" altLang="ko-KR"/>
              <a:t>    @Override</a:t>
            </a:r>
          </a:p>
          <a:p>
            <a:r>
              <a:rPr lang="en-US" altLang="ko-KR"/>
              <a:t>    protected void onCreate(Bundle savedInstanceState) {</a:t>
            </a:r>
          </a:p>
          <a:p>
            <a:r>
              <a:rPr lang="en-US" altLang="ko-KR"/>
              <a:t>        super.onCreate(savedInstanceState);</a:t>
            </a:r>
          </a:p>
          <a:p>
            <a:r>
              <a:rPr lang="en-US" altLang="ko-KR"/>
              <a:t>        setContentView(R.layout.activity_main);</a:t>
            </a:r>
          </a:p>
          <a:p>
            <a:r>
              <a:rPr lang="en-US" altLang="ko-KR"/>
              <a:t>        list = (ListView) findViewById(R.id.listView);</a:t>
            </a:r>
          </a:p>
          <a:p>
            <a:r>
              <a:rPr lang="en-US" altLang="ko-KR"/>
              <a:t>        personList = new ArrayList&lt;HashMap&lt;String, String&gt;&gt;();</a:t>
            </a:r>
          </a:p>
          <a:p>
            <a:r>
              <a:rPr lang="en-US" altLang="ko-KR"/>
              <a:t>        getData("http://192.168.0.6/PHP_connection.php"); //http://[</a:t>
            </a:r>
            <a:r>
              <a:rPr lang="ko-KR" altLang="en-US"/>
              <a:t>현재자신의아이피</a:t>
            </a:r>
            <a:r>
              <a:rPr lang="en-US" altLang="ko-KR"/>
              <a:t>]/PHP_connection.php</a:t>
            </a:r>
          </a:p>
          <a:p>
            <a:r>
              <a:rPr lang="en-US" altLang="ko-KR"/>
              <a:t>    }</a:t>
            </a:r>
          </a:p>
          <a:p>
            <a:r>
              <a:rPr lang="en-US" altLang="ko-KR"/>
              <a:t>    protected void showList() {</a:t>
            </a:r>
          </a:p>
          <a:p>
            <a:r>
              <a:rPr lang="en-US" altLang="ko-KR"/>
              <a:t>        try {</a:t>
            </a:r>
          </a:p>
          <a:p>
            <a:r>
              <a:rPr lang="en-US" altLang="ko-KR"/>
              <a:t>            JSONObject jsonObj = new JSONObject(myJSON);</a:t>
            </a:r>
          </a:p>
          <a:p>
            <a:r>
              <a:rPr lang="en-US" altLang="ko-KR"/>
              <a:t>            peoples = jsonObj.getJSONArray(TAG_RESULTS);</a:t>
            </a:r>
          </a:p>
          <a:p>
            <a:r>
              <a:rPr lang="en-US" altLang="ko-KR"/>
              <a:t>            for (int i = 0; i &lt; peoples.length(); i++) {</a:t>
            </a:r>
          </a:p>
          <a:p>
            <a:r>
              <a:rPr lang="en-US" altLang="ko-KR"/>
              <a:t>                JSONObject c = peoples.getJSONObject(i);</a:t>
            </a:r>
          </a:p>
          <a:p>
            <a:r>
              <a:rPr lang="en-US" altLang="ko-KR"/>
              <a:t>                String id = c.getString(TAG_ID);</a:t>
            </a:r>
          </a:p>
          <a:p>
            <a:r>
              <a:rPr lang="en-US" altLang="ko-KR"/>
              <a:t>                String name = c.getString(TAG_NAME);</a:t>
            </a:r>
          </a:p>
          <a:p>
            <a:r>
              <a:rPr lang="en-US" altLang="ko-KR"/>
              <a:t>                String address = c.getString(TAG_ADD);</a:t>
            </a:r>
          </a:p>
          <a:p>
            <a:r>
              <a:rPr lang="en-US" altLang="ko-KR"/>
              <a:t>                HashMap&lt;String, String&gt; persons = new HashMap&lt;String, String&gt;();</a:t>
            </a:r>
          </a:p>
          <a:p>
            <a:r>
              <a:rPr lang="en-US" altLang="ko-KR"/>
              <a:t>                persons.put(TAG_ID, id);</a:t>
            </a:r>
          </a:p>
          <a:p>
            <a:r>
              <a:rPr lang="en-US" altLang="ko-KR"/>
              <a:t>                persons.put(TAG_NAME, name);</a:t>
            </a:r>
          </a:p>
          <a:p>
            <a:r>
              <a:rPr lang="en-US" altLang="ko-KR"/>
              <a:t>                persons.put(TAG_ADD, address);</a:t>
            </a:r>
          </a:p>
          <a:p>
            <a:r>
              <a:rPr lang="en-US" altLang="ko-KR"/>
              <a:t>                personList.add(persons);</a:t>
            </a:r>
          </a:p>
          <a:p>
            <a:r>
              <a:rPr lang="en-US" altLang="ko-KR"/>
              <a:t>            }</a:t>
            </a:r>
          </a:p>
          <a:p>
            <a:r>
              <a:rPr lang="en-US" altLang="ko-KR"/>
              <a:t>            ListAdapter adapter = new SimpleAdapter(</a:t>
            </a:r>
          </a:p>
          <a:p>
            <a:r>
              <a:rPr lang="en-US" altLang="ko-KR"/>
              <a:t>                    MainActivity.this, personList, R.layout.list_item,</a:t>
            </a:r>
          </a:p>
          <a:p>
            <a:r>
              <a:rPr lang="en-US" altLang="ko-KR"/>
              <a:t>                    new String[]{TAG_ID, TAG_NAME, TAG_ADD},</a:t>
            </a:r>
          </a:p>
          <a:p>
            <a:r>
              <a:rPr lang="en-US" altLang="ko-KR"/>
              <a:t>                    new int[]{R.id.id, R.id.name, R.id.address}</a:t>
            </a:r>
          </a:p>
          <a:p>
            <a:r>
              <a:rPr lang="en-US" altLang="ko-KR"/>
              <a:t>            );</a:t>
            </a:r>
          </a:p>
          <a:p>
            <a:r>
              <a:rPr lang="en-US" altLang="ko-KR"/>
              <a:t>            list.setAdapter(adapter);</a:t>
            </a:r>
          </a:p>
          <a:p>
            <a:r>
              <a:rPr lang="en-US" altLang="ko-KR"/>
              <a:t>        } catch (JSONException e) {</a:t>
            </a:r>
          </a:p>
          <a:p>
            <a:r>
              <a:rPr lang="en-US" altLang="ko-KR"/>
              <a:t>            e.printStackTrace();</a:t>
            </a:r>
          </a:p>
          <a:p>
            <a:r>
              <a:rPr lang="en-US" altLang="ko-KR"/>
              <a:t>        }</a:t>
            </a:r>
          </a:p>
          <a:p>
            <a:r>
              <a:rPr lang="en-US" altLang="ko-KR"/>
              <a:t>    }</a:t>
            </a:r>
          </a:p>
          <a:p>
            <a:r>
              <a:rPr lang="en-US" altLang="ko-KR"/>
              <a:t>    public void getData(String url) {</a:t>
            </a:r>
          </a:p>
          <a:p>
            <a:r>
              <a:rPr lang="en-US" altLang="ko-KR"/>
              <a:t>        class GetDataJSON extends AsyncTask&lt;String, Void, String&gt; {</a:t>
            </a:r>
          </a:p>
          <a:p>
            <a:r>
              <a:rPr lang="en-US" altLang="ko-KR"/>
              <a:t>            @Override</a:t>
            </a:r>
          </a:p>
          <a:p>
            <a:r>
              <a:rPr lang="en-US" altLang="ko-KR"/>
              <a:t>            protected String doInBackground(String... params) {</a:t>
            </a:r>
          </a:p>
          <a:p>
            <a:r>
              <a:rPr lang="en-US" altLang="ko-KR"/>
              <a:t>                String uri = params[0];</a:t>
            </a:r>
          </a:p>
          <a:p>
            <a:r>
              <a:rPr lang="en-US" altLang="ko-KR"/>
              <a:t>                BufferedReader bufferedReader = null;</a:t>
            </a:r>
          </a:p>
          <a:p>
            <a:r>
              <a:rPr lang="en-US" altLang="ko-KR"/>
              <a:t>                try {</a:t>
            </a:r>
          </a:p>
          <a:p>
            <a:r>
              <a:rPr lang="en-US" altLang="ko-KR"/>
              <a:t>                    URL url = new URL(uri);</a:t>
            </a:r>
          </a:p>
          <a:p>
            <a:r>
              <a:rPr lang="en-US" altLang="ko-KR"/>
              <a:t>                    HttpURLConnection con = (HttpURLConnection) url.openConnection();</a:t>
            </a:r>
          </a:p>
          <a:p>
            <a:r>
              <a:rPr lang="en-US" altLang="ko-KR"/>
              <a:t>                    StringBuilder sb = new StringBuilder();</a:t>
            </a:r>
          </a:p>
          <a:p>
            <a:r>
              <a:rPr lang="en-US" altLang="ko-KR"/>
              <a:t>                    bufferedReader = new BufferedReader(new InputStreamReader(con.getInputStream()));</a:t>
            </a:r>
          </a:p>
          <a:p>
            <a:r>
              <a:rPr lang="en-US" altLang="ko-KR"/>
              <a:t>                    String json;</a:t>
            </a:r>
          </a:p>
          <a:p>
            <a:r>
              <a:rPr lang="en-US" altLang="ko-KR"/>
              <a:t>                    while ((json = bufferedReader.readLine()) != null) {</a:t>
            </a:r>
          </a:p>
          <a:p>
            <a:r>
              <a:rPr lang="en-US" altLang="ko-KR"/>
              <a:t>                        sb.append(json + "\n");</a:t>
            </a:r>
          </a:p>
          <a:p>
            <a:r>
              <a:rPr lang="en-US" altLang="ko-KR"/>
              <a:t>                    }</a:t>
            </a:r>
          </a:p>
          <a:p>
            <a:r>
              <a:rPr lang="en-US" altLang="ko-KR"/>
              <a:t>                    return sb.toString().trim();</a:t>
            </a:r>
          </a:p>
          <a:p>
            <a:r>
              <a:rPr lang="en-US" altLang="ko-KR"/>
              <a:t>                } catch (Exception e) {</a:t>
            </a:r>
          </a:p>
          <a:p>
            <a:r>
              <a:rPr lang="en-US" altLang="ko-KR"/>
              <a:t>                    return null;</a:t>
            </a:r>
          </a:p>
          <a:p>
            <a:r>
              <a:rPr lang="en-US" altLang="ko-KR"/>
              <a:t>                }</a:t>
            </a:r>
          </a:p>
          <a:p>
            <a:r>
              <a:rPr lang="en-US" altLang="ko-KR"/>
              <a:t>            }</a:t>
            </a:r>
          </a:p>
          <a:p>
            <a:r>
              <a:rPr lang="en-US" altLang="ko-KR"/>
              <a:t>            @Override</a:t>
            </a:r>
          </a:p>
          <a:p>
            <a:r>
              <a:rPr lang="en-US" altLang="ko-KR"/>
              <a:t>            protected void onPostExecute(String result) {</a:t>
            </a:r>
          </a:p>
          <a:p>
            <a:r>
              <a:rPr lang="en-US" altLang="ko-KR"/>
              <a:t>                myJSON = result;</a:t>
            </a:r>
          </a:p>
          <a:p>
            <a:r>
              <a:rPr lang="en-US" altLang="ko-KR"/>
              <a:t>                showList();</a:t>
            </a:r>
          </a:p>
          <a:p>
            <a:r>
              <a:rPr lang="en-US" altLang="ko-KR"/>
              <a:t>            }</a:t>
            </a:r>
          </a:p>
          <a:p>
            <a:r>
              <a:rPr lang="en-US" altLang="ko-KR"/>
              <a:t>        }</a:t>
            </a:r>
          </a:p>
          <a:p>
            <a:r>
              <a:rPr lang="en-US" altLang="ko-KR"/>
              <a:t>        GetDataJSON g = new GetDataJSON();</a:t>
            </a:r>
          </a:p>
          <a:p>
            <a:r>
              <a:rPr lang="en-US" altLang="ko-KR"/>
              <a:t>        g.execute(url);</a:t>
            </a:r>
          </a:p>
          <a:p>
            <a:r>
              <a:rPr lang="en-US" altLang="ko-KR"/>
              <a:t>    }</a:t>
            </a:r>
          </a:p>
          <a:p>
            <a:r>
              <a:rPr lang="en-US" altLang="ko-KR"/>
              <a:t>}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84E286-936D-46FA-9615-4D8BC4AE0869}"/>
              </a:ext>
            </a:extLst>
          </p:cNvPr>
          <p:cNvSpPr/>
          <p:nvPr/>
        </p:nvSpPr>
        <p:spPr>
          <a:xfrm>
            <a:off x="8899668" y="4966283"/>
            <a:ext cx="2930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00B0F0"/>
                </a:solidFill>
              </a:rPr>
              <a:t>MainActivity.java </a:t>
            </a:r>
            <a:r>
              <a:rPr lang="ko-KR" altLang="en-US" b="1">
                <a:solidFill>
                  <a:srgbClr val="FF0000"/>
                </a:solidFill>
              </a:rPr>
              <a:t>에 해당 코드를 붙여넣습니다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7B0EA4-CD0F-440A-9858-997741FE4325}"/>
              </a:ext>
            </a:extLst>
          </p:cNvPr>
          <p:cNvSpPr/>
          <p:nvPr/>
        </p:nvSpPr>
        <p:spPr>
          <a:xfrm>
            <a:off x="290818" y="1014553"/>
            <a:ext cx="3325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MainActivity.java</a:t>
            </a:r>
          </a:p>
        </p:txBody>
      </p:sp>
    </p:spTree>
    <p:extLst>
      <p:ext uri="{BB962C8B-B14F-4D97-AF65-F5344CB8AC3E}">
        <p14:creationId xmlns:p14="http://schemas.microsoft.com/office/powerpoint/2010/main" val="375232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976730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PHP</a:t>
            </a:r>
            <a:r>
              <a:rPr lang="ko-KR" altLang="en-US" sz="3600"/>
              <a:t> </a:t>
            </a:r>
            <a:r>
              <a:rPr lang="en-US" altLang="ko-KR" sz="3600"/>
              <a:t>– </a:t>
            </a:r>
            <a:r>
              <a:rPr lang="ko-KR" altLang="en-US" sz="3600"/>
              <a:t>안드로이드</a:t>
            </a:r>
            <a:r>
              <a:rPr lang="en-US" altLang="ko-KR" sz="3600"/>
              <a:t> </a:t>
            </a:r>
            <a:r>
              <a:rPr lang="ko-KR" altLang="en-US" sz="3600"/>
              <a:t>연동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C238D-FC39-4924-9B85-A374EFCED0D5}"/>
              </a:ext>
            </a:extLst>
          </p:cNvPr>
          <p:cNvSpPr txBox="1"/>
          <p:nvPr/>
        </p:nvSpPr>
        <p:spPr>
          <a:xfrm>
            <a:off x="243280" y="1582340"/>
            <a:ext cx="806926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&lt;?xml version="1.0" encoding="utf-8"?&gt;</a:t>
            </a:r>
          </a:p>
          <a:p>
            <a:r>
              <a:rPr lang="en-US" altLang="ko-KR"/>
              <a:t>&lt;LinearLayout xmlns:android="http://schemas.android.com/apk/res/android"</a:t>
            </a:r>
          </a:p>
          <a:p>
            <a:r>
              <a:rPr lang="en-US" altLang="ko-KR"/>
              <a:t>    xmlns:tools="http://schemas.android.com/tools"</a:t>
            </a:r>
          </a:p>
          <a:p>
            <a:r>
              <a:rPr lang="en-US" altLang="ko-KR"/>
              <a:t>    android:layout_width="match_parent"</a:t>
            </a:r>
          </a:p>
          <a:p>
            <a:r>
              <a:rPr lang="en-US" altLang="ko-KR"/>
              <a:t>    android:layout_height="match_parent"</a:t>
            </a:r>
          </a:p>
          <a:p>
            <a:r>
              <a:rPr lang="en-US" altLang="ko-KR"/>
              <a:t>    android:orientation="vertical"</a:t>
            </a:r>
          </a:p>
          <a:p>
            <a:r>
              <a:rPr lang="en-US" altLang="ko-KR"/>
              <a:t>    tools:context=".MainActivity"&gt;</a:t>
            </a:r>
          </a:p>
          <a:p>
            <a:endParaRPr lang="en-US" altLang="ko-KR"/>
          </a:p>
          <a:p>
            <a:r>
              <a:rPr lang="en-US" altLang="ko-KR"/>
              <a:t>    &lt;ListView</a:t>
            </a:r>
          </a:p>
          <a:p>
            <a:r>
              <a:rPr lang="en-US" altLang="ko-KR"/>
              <a:t>        android:id="@+id/listView"</a:t>
            </a:r>
          </a:p>
          <a:p>
            <a:r>
              <a:rPr lang="en-US" altLang="ko-KR"/>
              <a:t>        android:layout_width="match_parent"</a:t>
            </a:r>
          </a:p>
          <a:p>
            <a:r>
              <a:rPr lang="en-US" altLang="ko-KR"/>
              <a:t>        android:layout_height="wrap_content" /&gt;</a:t>
            </a:r>
          </a:p>
          <a:p>
            <a:r>
              <a:rPr lang="en-US" altLang="ko-KR"/>
              <a:t>&lt;/LinearLayout&gt;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84E286-936D-46FA-9615-4D8BC4AE0869}"/>
              </a:ext>
            </a:extLst>
          </p:cNvPr>
          <p:cNvSpPr/>
          <p:nvPr/>
        </p:nvSpPr>
        <p:spPr>
          <a:xfrm>
            <a:off x="8899668" y="4966283"/>
            <a:ext cx="2930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00B0F0"/>
                </a:solidFill>
              </a:rPr>
              <a:t>activity_main.xml </a:t>
            </a:r>
            <a:r>
              <a:rPr lang="ko-KR" altLang="en-US" b="1">
                <a:solidFill>
                  <a:srgbClr val="FF0000"/>
                </a:solidFill>
              </a:rPr>
              <a:t>에 해당 코드를 붙여넣습니다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7B0EA4-CD0F-440A-9858-997741FE4325}"/>
              </a:ext>
            </a:extLst>
          </p:cNvPr>
          <p:cNvSpPr/>
          <p:nvPr/>
        </p:nvSpPr>
        <p:spPr>
          <a:xfrm>
            <a:off x="282429" y="1128041"/>
            <a:ext cx="3325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activity_main.xml</a:t>
            </a:r>
          </a:p>
        </p:txBody>
      </p:sp>
    </p:spTree>
    <p:extLst>
      <p:ext uri="{BB962C8B-B14F-4D97-AF65-F5344CB8AC3E}">
        <p14:creationId xmlns:p14="http://schemas.microsoft.com/office/powerpoint/2010/main" val="29985915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976730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PHP</a:t>
            </a:r>
            <a:r>
              <a:rPr lang="ko-KR" altLang="en-US" sz="3600"/>
              <a:t> </a:t>
            </a:r>
            <a:r>
              <a:rPr lang="en-US" altLang="ko-KR" sz="3600"/>
              <a:t>– </a:t>
            </a:r>
            <a:r>
              <a:rPr lang="ko-KR" altLang="en-US" sz="3600"/>
              <a:t>안드로이드</a:t>
            </a:r>
            <a:r>
              <a:rPr lang="en-US" altLang="ko-KR" sz="3600"/>
              <a:t> </a:t>
            </a:r>
            <a:r>
              <a:rPr lang="ko-KR" altLang="en-US" sz="3600"/>
              <a:t>연동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C238D-FC39-4924-9B85-A374EFCED0D5}"/>
              </a:ext>
            </a:extLst>
          </p:cNvPr>
          <p:cNvSpPr txBox="1"/>
          <p:nvPr/>
        </p:nvSpPr>
        <p:spPr>
          <a:xfrm>
            <a:off x="2988365" y="1587100"/>
            <a:ext cx="8069260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&lt;?xml version="1.0" encoding="utf-8"?&gt;</a:t>
            </a:r>
          </a:p>
          <a:p>
            <a:r>
              <a:rPr lang="en-US" altLang="ko-KR"/>
              <a:t>&lt;LinearLayout xmlns:android="http://schemas.android.com/apk/res/android"</a:t>
            </a:r>
          </a:p>
          <a:p>
            <a:r>
              <a:rPr lang="en-US" altLang="ko-KR"/>
              <a:t>    android:layout_width="fill_parent"</a:t>
            </a:r>
          </a:p>
          <a:p>
            <a:r>
              <a:rPr lang="en-US" altLang="ko-KR"/>
              <a:t>    android:layout_height="wrap_content"</a:t>
            </a:r>
          </a:p>
          <a:p>
            <a:r>
              <a:rPr lang="en-US" altLang="ko-KR"/>
              <a:t>    android:orientation="vertical"</a:t>
            </a:r>
          </a:p>
          <a:p>
            <a:r>
              <a:rPr lang="en-US" altLang="ko-KR"/>
              <a:t>    android:padding="10dp"</a:t>
            </a:r>
          </a:p>
          <a:p>
            <a:r>
              <a:rPr lang="en-US" altLang="ko-KR"/>
              <a:t>    android:paddingLeft="10dp"</a:t>
            </a:r>
          </a:p>
          <a:p>
            <a:r>
              <a:rPr lang="en-US" altLang="ko-KR"/>
              <a:t>    android:paddingRight="10dp"&gt;</a:t>
            </a:r>
          </a:p>
          <a:p>
            <a:r>
              <a:rPr lang="en-US" altLang="ko-KR"/>
              <a:t>    &lt;TextView</a:t>
            </a:r>
          </a:p>
          <a:p>
            <a:r>
              <a:rPr lang="en-US" altLang="ko-KR"/>
              <a:t>        android:id="@+id/id"</a:t>
            </a:r>
          </a:p>
          <a:p>
            <a:r>
              <a:rPr lang="en-US" altLang="ko-KR"/>
              <a:t>        android:layout_width="fill_parent"</a:t>
            </a:r>
          </a:p>
          <a:p>
            <a:r>
              <a:rPr lang="en-US" altLang="ko-KR"/>
              <a:t>        android:layout_height="wrap_content"</a:t>
            </a:r>
          </a:p>
          <a:p>
            <a:r>
              <a:rPr lang="en-US" altLang="ko-KR"/>
              <a:t>        android:paddingBottom="2dip"</a:t>
            </a:r>
          </a:p>
          <a:p>
            <a:r>
              <a:rPr lang="en-US" altLang="ko-KR"/>
              <a:t>        android:paddingTop="6dip"</a:t>
            </a:r>
          </a:p>
          <a:p>
            <a:r>
              <a:rPr lang="en-US" altLang="ko-KR"/>
              <a:t>        android:textStyle="bold" /&gt;</a:t>
            </a:r>
          </a:p>
          <a:p>
            <a:r>
              <a:rPr lang="en-US" altLang="ko-KR"/>
              <a:t>    &lt;TextView</a:t>
            </a:r>
          </a:p>
          <a:p>
            <a:r>
              <a:rPr lang="en-US" altLang="ko-KR"/>
              <a:t>        android:id="@+id/name"</a:t>
            </a:r>
          </a:p>
          <a:p>
            <a:r>
              <a:rPr lang="en-US" altLang="ko-KR"/>
              <a:t>        android:layout_width="fill_parent"</a:t>
            </a:r>
          </a:p>
          <a:p>
            <a:r>
              <a:rPr lang="en-US" altLang="ko-KR"/>
              <a:t>        android:layout_height="wrap_content"</a:t>
            </a:r>
          </a:p>
          <a:p>
            <a:r>
              <a:rPr lang="en-US" altLang="ko-KR"/>
              <a:t>        android:paddingBottom="2dip"</a:t>
            </a:r>
          </a:p>
          <a:p>
            <a:r>
              <a:rPr lang="en-US" altLang="ko-KR"/>
              <a:t>        android:textStyle="bold" /&gt;</a:t>
            </a:r>
          </a:p>
          <a:p>
            <a:r>
              <a:rPr lang="en-US" altLang="ko-KR"/>
              <a:t>    &lt;TextView</a:t>
            </a:r>
          </a:p>
          <a:p>
            <a:r>
              <a:rPr lang="en-US" altLang="ko-KR"/>
              <a:t>        android:id="@+id/address"</a:t>
            </a:r>
          </a:p>
          <a:p>
            <a:r>
              <a:rPr lang="en-US" altLang="ko-KR"/>
              <a:t>        android:layout_width="wrap_content"</a:t>
            </a:r>
          </a:p>
          <a:p>
            <a:r>
              <a:rPr lang="en-US" altLang="ko-KR"/>
              <a:t>        android:layout_height="wrap_content"</a:t>
            </a:r>
          </a:p>
          <a:p>
            <a:r>
              <a:rPr lang="en-US" altLang="ko-KR"/>
              <a:t>        android:gravity="left"</a:t>
            </a:r>
          </a:p>
          <a:p>
            <a:r>
              <a:rPr lang="en-US" altLang="ko-KR"/>
              <a:t>        android:textStyle="bold" /&gt;</a:t>
            </a:r>
          </a:p>
          <a:p>
            <a:r>
              <a:rPr lang="en-US" altLang="ko-KR"/>
              <a:t>&lt;/LinearLayout&gt;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84E286-936D-46FA-9615-4D8BC4AE0869}"/>
              </a:ext>
            </a:extLst>
          </p:cNvPr>
          <p:cNvSpPr/>
          <p:nvPr/>
        </p:nvSpPr>
        <p:spPr>
          <a:xfrm>
            <a:off x="8899668" y="5086234"/>
            <a:ext cx="2930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en-US" altLang="ko-KR" b="1">
                <a:solidFill>
                  <a:srgbClr val="00B0F0"/>
                </a:solidFill>
              </a:rPr>
              <a:t>list_item.xml </a:t>
            </a:r>
            <a:r>
              <a:rPr lang="ko-KR" altLang="en-US" b="1">
                <a:solidFill>
                  <a:srgbClr val="FF0000"/>
                </a:solidFill>
              </a:rPr>
              <a:t>에 해당 코드를 붙여넣습니다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7B0EA4-CD0F-440A-9858-997741FE4325}"/>
              </a:ext>
            </a:extLst>
          </p:cNvPr>
          <p:cNvSpPr/>
          <p:nvPr/>
        </p:nvSpPr>
        <p:spPr>
          <a:xfrm>
            <a:off x="2988365" y="1125435"/>
            <a:ext cx="3325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</a:rPr>
              <a:t>list_item.xml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17731E-47FB-47BE-97C0-16AE59AD1B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" t="22532" r="82317" b="61071"/>
          <a:stretch/>
        </p:blipFill>
        <p:spPr>
          <a:xfrm>
            <a:off x="342622" y="1254417"/>
            <a:ext cx="1873542" cy="1065402"/>
          </a:xfrm>
          <a:prstGeom prst="rect">
            <a:avLst/>
          </a:prstGeom>
        </p:spPr>
      </p:pic>
      <p:sp>
        <p:nvSpPr>
          <p:cNvPr id="8" name="설명선 2 6">
            <a:extLst>
              <a:ext uri="{FF2B5EF4-FFF2-40B4-BE49-F238E27FC236}">
                <a16:creationId xmlns:a16="http://schemas.microsoft.com/office/drawing/2014/main" id="{70C97AA2-96D7-4115-8CE6-FF2585574629}"/>
              </a:ext>
            </a:extLst>
          </p:cNvPr>
          <p:cNvSpPr/>
          <p:nvPr/>
        </p:nvSpPr>
        <p:spPr>
          <a:xfrm rot="10800000">
            <a:off x="725719" y="2003982"/>
            <a:ext cx="1228915" cy="193933"/>
          </a:xfrm>
          <a:prstGeom prst="borderCallout2">
            <a:avLst>
              <a:gd name="adj1" fmla="val -4545"/>
              <a:gd name="adj2" fmla="val 51996"/>
              <a:gd name="adj3" fmla="val -337246"/>
              <a:gd name="adj4" fmla="val 68838"/>
              <a:gd name="adj5" fmla="val -5837"/>
              <a:gd name="adj6" fmla="val 5181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23997E-74E6-4D53-92BF-4F6C7138878F}"/>
              </a:ext>
            </a:extLst>
          </p:cNvPr>
          <p:cNvSpPr/>
          <p:nvPr/>
        </p:nvSpPr>
        <p:spPr>
          <a:xfrm>
            <a:off x="223706" y="3069384"/>
            <a:ext cx="27646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en-US" altLang="ko-KR" sz="2400" b="1">
                <a:solidFill>
                  <a:srgbClr val="00B0F0"/>
                </a:solidFill>
              </a:rPr>
              <a:t>list_item.xml</a:t>
            </a:r>
          </a:p>
          <a:p>
            <a:r>
              <a:rPr lang="ko-KR" altLang="en-US" sz="2400" b="1">
                <a:solidFill>
                  <a:srgbClr val="FF0000"/>
                </a:solidFill>
              </a:rPr>
              <a:t>파일을 하나 만들어줍니다</a:t>
            </a:r>
            <a:r>
              <a:rPr lang="en-US" altLang="ko-KR" sz="2400" b="1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9160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976730" cy="867103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/>
              <a:t>PHP</a:t>
            </a:r>
            <a:r>
              <a:rPr lang="ko-KR" altLang="en-US" sz="3600"/>
              <a:t> </a:t>
            </a:r>
            <a:r>
              <a:rPr lang="en-US" altLang="ko-KR" sz="3600"/>
              <a:t>– </a:t>
            </a:r>
            <a:r>
              <a:rPr lang="ko-KR" altLang="en-US" sz="3600"/>
              <a:t>안드로이드</a:t>
            </a:r>
            <a:r>
              <a:rPr lang="en-US" altLang="ko-KR" sz="3600"/>
              <a:t> </a:t>
            </a:r>
            <a:r>
              <a:rPr lang="ko-KR" altLang="en-US" sz="3600"/>
              <a:t>연동 완료</a:t>
            </a:r>
            <a:endParaRPr lang="ko-KR" altLang="en-US" sz="3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9047D4-4DFB-4E40-B78F-3D84606BB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667" y="867103"/>
            <a:ext cx="3034665" cy="56578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EBA793-69FE-43B6-A47F-C1C50958D787}"/>
              </a:ext>
            </a:extLst>
          </p:cNvPr>
          <p:cNvSpPr/>
          <p:nvPr/>
        </p:nvSpPr>
        <p:spPr>
          <a:xfrm>
            <a:off x="8715110" y="5270792"/>
            <a:ext cx="2215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이렇게 데이터가 출력됩니다</a:t>
            </a:r>
            <a:r>
              <a:rPr lang="en-US" altLang="ko-KR" b="1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9459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2327">
              <a:alpha val="6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" name="矩形 2"/>
          <p:cNvSpPr/>
          <p:nvPr/>
        </p:nvSpPr>
        <p:spPr>
          <a:xfrm>
            <a:off x="1" y="0"/>
            <a:ext cx="3160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" name="矩形 3"/>
          <p:cNvSpPr/>
          <p:nvPr/>
        </p:nvSpPr>
        <p:spPr>
          <a:xfrm>
            <a:off x="11875914" y="0"/>
            <a:ext cx="3160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 rot="5400000">
            <a:off x="5937960" y="-5937955"/>
            <a:ext cx="316089" cy="12192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6" name="矩形 5"/>
          <p:cNvSpPr/>
          <p:nvPr/>
        </p:nvSpPr>
        <p:spPr>
          <a:xfrm rot="5400000">
            <a:off x="5937960" y="603955"/>
            <a:ext cx="316089" cy="121920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9" name="椭圆 8"/>
          <p:cNvSpPr/>
          <p:nvPr/>
        </p:nvSpPr>
        <p:spPr>
          <a:xfrm rot="908622">
            <a:off x="1402638" y="514027"/>
            <a:ext cx="1747677" cy="1747677"/>
          </a:xfrm>
          <a:prstGeom prst="ellipse">
            <a:avLst/>
          </a:prstGeom>
          <a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48000" y="2774179"/>
            <a:ext cx="6096000" cy="1405641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algn="ctr"/>
            <a:r>
              <a:rPr kumimoji="1" lang="en-US" altLang="zh-CN" sz="4267" dirty="0">
                <a:solidFill>
                  <a:srgbClr val="FFFFFF"/>
                </a:solidFill>
              </a:rPr>
              <a:t>THANK</a:t>
            </a:r>
            <a:r>
              <a:rPr kumimoji="1" lang="zh-CN" altLang="en-US" sz="4267" dirty="0">
                <a:solidFill>
                  <a:srgbClr val="FFFFFF"/>
                </a:solidFill>
              </a:rPr>
              <a:t> </a:t>
            </a:r>
            <a:r>
              <a:rPr kumimoji="1" lang="en-US" altLang="zh-CN" sz="4267" dirty="0">
                <a:solidFill>
                  <a:srgbClr val="FFFFFF"/>
                </a:solidFill>
              </a:rPr>
              <a:t>YOU</a:t>
            </a:r>
          </a:p>
          <a:p>
            <a:pPr algn="ctr"/>
            <a:r>
              <a:rPr kumimoji="1" lang="en-US" altLang="zh-CN" sz="4267" dirty="0">
                <a:solidFill>
                  <a:srgbClr val="FFFFFF"/>
                </a:solidFill>
              </a:rPr>
              <a:t>FOR</a:t>
            </a:r>
            <a:r>
              <a:rPr kumimoji="1" lang="zh-CN" altLang="en-US" sz="4267" dirty="0">
                <a:solidFill>
                  <a:srgbClr val="FFFFFF"/>
                </a:solidFill>
              </a:rPr>
              <a:t> </a:t>
            </a:r>
            <a:r>
              <a:rPr kumimoji="1" lang="en-US" altLang="zh-CN" sz="4267" dirty="0">
                <a:solidFill>
                  <a:srgbClr val="FFFFFF"/>
                </a:solidFill>
              </a:rPr>
              <a:t>WATCHING</a:t>
            </a:r>
          </a:p>
        </p:txBody>
      </p:sp>
      <p:sp>
        <p:nvSpPr>
          <p:cNvPr id="13" name="矩形 12"/>
          <p:cNvSpPr/>
          <p:nvPr/>
        </p:nvSpPr>
        <p:spPr>
          <a:xfrm>
            <a:off x="4835080" y="5120272"/>
            <a:ext cx="2521844" cy="83099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ko-KR" altLang="en-US" sz="1600">
                <a:solidFill>
                  <a:srgbClr val="FFFFFF"/>
                </a:solidFill>
              </a:rPr>
              <a:t>나머지조</a:t>
            </a:r>
            <a:endParaRPr kumimoji="1" lang="en-US" altLang="ko-KR" sz="1600">
              <a:solidFill>
                <a:srgbClr val="FFFFFF"/>
              </a:solidFill>
            </a:endParaRPr>
          </a:p>
          <a:p>
            <a:pPr algn="ctr"/>
            <a:r>
              <a:rPr kumimoji="1" lang="ko-KR" altLang="en-US" sz="1600">
                <a:solidFill>
                  <a:srgbClr val="FFFFFF"/>
                </a:solidFill>
              </a:rPr>
              <a:t>빅데이터</a:t>
            </a:r>
            <a:r>
              <a:rPr kumimoji="1" lang="zh-CN" altLang="en-US" sz="1600">
                <a:solidFill>
                  <a:srgbClr val="FFFFFF"/>
                </a:solidFill>
              </a:rPr>
              <a:t> </a:t>
            </a:r>
            <a:r>
              <a:rPr kumimoji="1" lang="en-US" altLang="zh-CN" sz="1600">
                <a:solidFill>
                  <a:srgbClr val="FFFFFF"/>
                </a:solidFill>
                <a:latin typeface="Segoe UI Light"/>
                <a:cs typeface="Segoe UI Light"/>
              </a:rPr>
              <a:t>20145144 </a:t>
            </a:r>
            <a:r>
              <a:rPr kumimoji="1" lang="ko-KR" altLang="en-US" sz="1600">
                <a:solidFill>
                  <a:srgbClr val="FFFFFF"/>
                </a:solidFill>
                <a:latin typeface="Segoe UI Light"/>
                <a:cs typeface="Segoe UI Light"/>
              </a:rPr>
              <a:t>유재혁</a:t>
            </a:r>
            <a:endParaRPr kumimoji="1" lang="en-US" altLang="ko-KR" sz="160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algn="ctr"/>
            <a:r>
              <a:rPr kumimoji="1" lang="ko-KR" altLang="en-US" sz="1600">
                <a:solidFill>
                  <a:srgbClr val="FFFFFF"/>
                </a:solidFill>
                <a:latin typeface="Segoe UI Light"/>
                <a:cs typeface="Segoe UI Light"/>
              </a:rPr>
              <a:t>빅데이터 </a:t>
            </a:r>
            <a:r>
              <a:rPr kumimoji="1" lang="en-US" altLang="ko-KR" sz="1600">
                <a:solidFill>
                  <a:srgbClr val="FFFFFF"/>
                </a:solidFill>
                <a:latin typeface="Segoe UI Light"/>
                <a:cs typeface="Segoe UI Light"/>
              </a:rPr>
              <a:t>20145165 </a:t>
            </a:r>
            <a:r>
              <a:rPr kumimoji="1" lang="ko-KR" altLang="en-US" sz="1600">
                <a:solidFill>
                  <a:srgbClr val="FFFFFF"/>
                </a:solidFill>
                <a:latin typeface="Segoe UI Light"/>
                <a:cs typeface="Segoe UI Light"/>
              </a:rPr>
              <a:t>정균모</a:t>
            </a:r>
            <a:endParaRPr kumimoji="1" lang="en-US" altLang="zh-CN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58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64" t="3388"/>
          <a:stretch/>
        </p:blipFill>
        <p:spPr>
          <a:xfrm>
            <a:off x="1074656" y="951787"/>
            <a:ext cx="10111361" cy="590621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라이선스 동의</a:t>
            </a:r>
          </a:p>
        </p:txBody>
      </p:sp>
      <p:sp>
        <p:nvSpPr>
          <p:cNvPr id="7" name="설명선 2 6"/>
          <p:cNvSpPr/>
          <p:nvPr/>
        </p:nvSpPr>
        <p:spPr>
          <a:xfrm rot="10800000">
            <a:off x="2149309" y="5854045"/>
            <a:ext cx="2450969" cy="612742"/>
          </a:xfrm>
          <a:prstGeom prst="borderCallout2">
            <a:avLst>
              <a:gd name="adj1" fmla="val 87171"/>
              <a:gd name="adj2" fmla="val -174"/>
              <a:gd name="adj3" fmla="val 87171"/>
              <a:gd name="adj4" fmla="val -16039"/>
              <a:gd name="adj5" fmla="val 47003"/>
              <a:gd name="adj6" fmla="val -7982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570483" y="6023728"/>
            <a:ext cx="3478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동의하고 다운로드 버튼을 클릭합니다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324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448" y="867103"/>
            <a:ext cx="9153624" cy="5817357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설치 과정</a:t>
            </a:r>
          </a:p>
        </p:txBody>
      </p:sp>
      <p:sp>
        <p:nvSpPr>
          <p:cNvPr id="6" name="설명선 2 5"/>
          <p:cNvSpPr/>
          <p:nvPr/>
        </p:nvSpPr>
        <p:spPr>
          <a:xfrm rot="10800000">
            <a:off x="3487914" y="1923068"/>
            <a:ext cx="6117998" cy="348792"/>
          </a:xfrm>
          <a:prstGeom prst="borderCallout2">
            <a:avLst>
              <a:gd name="adj1" fmla="val 87171"/>
              <a:gd name="adj2" fmla="val -174"/>
              <a:gd name="adj3" fmla="val 89874"/>
              <a:gd name="adj4" fmla="val -4482"/>
              <a:gd name="adj5" fmla="val -174618"/>
              <a:gd name="adj6" fmla="val -1033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210267" y="2958492"/>
            <a:ext cx="336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설치 된 파일을 실행합니다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22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306" y="963614"/>
            <a:ext cx="6081138" cy="472842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704897" cy="86710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설치 과정</a:t>
            </a:r>
          </a:p>
        </p:txBody>
      </p:sp>
      <p:sp>
        <p:nvSpPr>
          <p:cNvPr id="6" name="설명선 2 5"/>
          <p:cNvSpPr/>
          <p:nvPr/>
        </p:nvSpPr>
        <p:spPr>
          <a:xfrm rot="10800000">
            <a:off x="6843855" y="5241303"/>
            <a:ext cx="989818" cy="329937"/>
          </a:xfrm>
          <a:prstGeom prst="borderCallout2">
            <a:avLst>
              <a:gd name="adj1" fmla="val 87171"/>
              <a:gd name="adj2" fmla="val -174"/>
              <a:gd name="adj3" fmla="val 89874"/>
              <a:gd name="adj4" fmla="val -4482"/>
              <a:gd name="adj5" fmla="val 580223"/>
              <a:gd name="adj6" fmla="val -2381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030965" y="3256279"/>
            <a:ext cx="141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NEXT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153453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663</TotalTime>
  <Words>2093</Words>
  <Application>Microsoft Office PowerPoint</Application>
  <PresentationFormat>와이드스크린</PresentationFormat>
  <Paragraphs>378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9" baseType="lpstr">
      <vt:lpstr>Arial</vt:lpstr>
      <vt:lpstr>Calisto MT</vt:lpstr>
      <vt:lpstr>Segoe UI Light</vt:lpstr>
      <vt:lpstr>Wingdings 2</vt:lpstr>
      <vt:lpstr>슬레이트</vt:lpstr>
      <vt:lpstr>안드로이드 스튜디오  (ver. 3.32) 설치 및 환경설정</vt:lpstr>
      <vt:lpstr>PowerPoint 프레젠테이션</vt:lpstr>
      <vt:lpstr>PowerPoint 프레젠테이션</vt:lpstr>
      <vt:lpstr>시스템 요구 사항</vt:lpstr>
      <vt:lpstr>PowerPoint 프레젠테이션</vt:lpstr>
      <vt:lpstr>설치사이트 접속</vt:lpstr>
      <vt:lpstr>라이선스 동의</vt:lpstr>
      <vt:lpstr>설치 과정</vt:lpstr>
      <vt:lpstr>설치 과정</vt:lpstr>
      <vt:lpstr>설치 과정</vt:lpstr>
      <vt:lpstr>설치 과정</vt:lpstr>
      <vt:lpstr>설치 과정</vt:lpstr>
      <vt:lpstr>설치 과정</vt:lpstr>
      <vt:lpstr>설치 과정</vt:lpstr>
      <vt:lpstr>이런게 뜨시면</vt:lpstr>
      <vt:lpstr>이런게 뜨시면</vt:lpstr>
      <vt:lpstr>PowerPoint 프레젠테이션</vt:lpstr>
      <vt:lpstr>개발 환경 설정</vt:lpstr>
      <vt:lpstr>개발 환경 설정</vt:lpstr>
      <vt:lpstr>개발 환경 설정</vt:lpstr>
      <vt:lpstr>개발 환경 설정</vt:lpstr>
      <vt:lpstr>개발 환경 설정</vt:lpstr>
      <vt:lpstr>개발 환경 설정</vt:lpstr>
      <vt:lpstr>개발 환경 설정</vt:lpstr>
      <vt:lpstr>개발 환경 설정</vt:lpstr>
      <vt:lpstr>PowerPoint 프레젠테이션</vt:lpstr>
      <vt:lpstr>기본 화면 구조</vt:lpstr>
      <vt:lpstr>기본 디렉토리 구조</vt:lpstr>
      <vt:lpstr> App</vt:lpstr>
      <vt:lpstr> Manifests 파일</vt:lpstr>
      <vt:lpstr> Java 패키지</vt:lpstr>
      <vt:lpstr> Res</vt:lpstr>
      <vt:lpstr>PowerPoint 프레젠테이션</vt:lpstr>
      <vt:lpstr> 시작하기 전에</vt:lpstr>
      <vt:lpstr> 시작하기 전에</vt:lpstr>
      <vt:lpstr>MySQL – PHP 연동</vt:lpstr>
      <vt:lpstr>MySQL – PHP 연동</vt:lpstr>
      <vt:lpstr>MySQL – PHP 연동</vt:lpstr>
      <vt:lpstr>MySQL – PHP 연동</vt:lpstr>
      <vt:lpstr>MySQL – PHP 연동</vt:lpstr>
      <vt:lpstr>MySQL – PHP 연동</vt:lpstr>
      <vt:lpstr>MySQL – PHP 연동</vt:lpstr>
      <vt:lpstr>MySQL – PHP 연동</vt:lpstr>
      <vt:lpstr>MySQL – PHP 연동</vt:lpstr>
      <vt:lpstr>만약 MySQL이 시작이 안된다면</vt:lpstr>
      <vt:lpstr>PowerPoint 프레젠테이션</vt:lpstr>
      <vt:lpstr>XAMPP 정상 실행 화면</vt:lpstr>
      <vt:lpstr>MySQL – PHP XAMPP 설정 완료</vt:lpstr>
      <vt:lpstr>MySQL 환경변수 설정</vt:lpstr>
      <vt:lpstr>DB 생성</vt:lpstr>
      <vt:lpstr>DB 생성</vt:lpstr>
      <vt:lpstr>DB 생성</vt:lpstr>
      <vt:lpstr>DB 생성</vt:lpstr>
      <vt:lpstr>DB 생성</vt:lpstr>
      <vt:lpstr>DB 생성</vt:lpstr>
      <vt:lpstr>MySQL – PHP 연동</vt:lpstr>
      <vt:lpstr>MySQL – PHP 연동</vt:lpstr>
      <vt:lpstr>MySQL – PHP 연동 완료</vt:lpstr>
      <vt:lpstr>PHP – 안드로이드 연동</vt:lpstr>
      <vt:lpstr>PHP – 안드로이드 연동</vt:lpstr>
      <vt:lpstr>PHP – 안드로이드 연동</vt:lpstr>
      <vt:lpstr>PHP – 안드로이드 연동</vt:lpstr>
      <vt:lpstr>PHP – 안드로이드 연동 완료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안드로이드 스튜디오    설치 및 환경설정</dc:title>
  <dc:creator>hallym</dc:creator>
  <cp:lastModifiedBy>유 재혁</cp:lastModifiedBy>
  <cp:revision>67</cp:revision>
  <dcterms:created xsi:type="dcterms:W3CDTF">2019-03-25T05:03:43Z</dcterms:created>
  <dcterms:modified xsi:type="dcterms:W3CDTF">2019-03-26T17:24:58Z</dcterms:modified>
</cp:coreProperties>
</file>